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0"/>
  </p:notesMasterIdLst>
  <p:handoutMasterIdLst>
    <p:handoutMasterId r:id="rId21"/>
  </p:handoutMasterIdLst>
  <p:sldIdLst>
    <p:sldId id="275" r:id="rId3"/>
    <p:sldId id="279" r:id="rId4"/>
    <p:sldId id="276" r:id="rId5"/>
    <p:sldId id="277" r:id="rId6"/>
    <p:sldId id="280" r:id="rId7"/>
    <p:sldId id="281" r:id="rId8"/>
    <p:sldId id="282" r:id="rId9"/>
    <p:sldId id="283" r:id="rId10"/>
    <p:sldId id="285" r:id="rId11"/>
    <p:sldId id="284" r:id="rId12"/>
    <p:sldId id="287" r:id="rId13"/>
    <p:sldId id="288" r:id="rId14"/>
    <p:sldId id="286" r:id="rId15"/>
    <p:sldId id="289" r:id="rId16"/>
    <p:sldId id="290" r:id="rId17"/>
    <p:sldId id="29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78" autoAdjust="0"/>
  </p:normalViewPr>
  <p:slideViewPr>
    <p:cSldViewPr snapToGrid="0">
      <p:cViewPr varScale="1">
        <p:scale>
          <a:sx n="57" d="100"/>
          <a:sy n="57" d="100"/>
        </p:scale>
        <p:origin x="-90" y="-384"/>
      </p:cViewPr>
      <p:guideLst>
        <p:guide orient="horz" pos="2160"/>
        <p:guide orient="horz" pos="4128"/>
        <p:guide pos="3840"/>
        <p:guide pos="72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20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313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277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921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0985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354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830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060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2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075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174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487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Boatyard General Permit</a:t>
            </a:r>
          </a:p>
          <a:p>
            <a:r>
              <a:rPr lang="en-US" dirty="0"/>
              <a:t>Stormwater System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Port of Port Townsend</a:t>
            </a:r>
          </a:p>
        </p:txBody>
      </p:sp>
    </p:spTree>
    <p:extLst>
      <p:ext uri="{BB962C8B-B14F-4D97-AF65-F5344CB8AC3E}">
        <p14:creationId xmlns:p14="http://schemas.microsoft.com/office/powerpoint/2010/main" val="341594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1968" y="1143000"/>
            <a:ext cx="10972800" cy="1066800"/>
          </a:xfrm>
        </p:spPr>
        <p:txBody>
          <a:bodyPr/>
          <a:lstStyle/>
          <a:p>
            <a:r>
              <a:rPr lang="en-US" dirty="0"/>
              <a:t>Modifications to Existing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372482"/>
              </p:ext>
            </p:extLst>
          </p:nvPr>
        </p:nvGraphicFramePr>
        <p:xfrm>
          <a:off x="1246638" y="2146300"/>
          <a:ext cx="8010650" cy="4684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4381486" imgH="2562367" progId="Excel.Sheet.12">
                  <p:embed/>
                </p:oleObj>
              </mc:Choice>
              <mc:Fallback>
                <p:oleObj name="Worksheet" r:id="rId3" imgW="4381486" imgH="25623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6638" y="2146300"/>
                        <a:ext cx="8010650" cy="4684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5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52" y="-10246"/>
            <a:ext cx="10250805" cy="686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0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Meets AKART adaptive management </a:t>
            </a:r>
          </a:p>
          <a:p>
            <a:r>
              <a:rPr lang="en-US" dirty="0"/>
              <a:t>Order of magnitude lower initial cost</a:t>
            </a:r>
          </a:p>
          <a:p>
            <a:r>
              <a:rPr lang="en-US" dirty="0"/>
              <a:t>Little if any impact to operational land area</a:t>
            </a:r>
          </a:p>
          <a:p>
            <a:r>
              <a:rPr lang="en-US" dirty="0"/>
              <a:t>Can be paired with long term facility planning</a:t>
            </a:r>
          </a:p>
          <a:p>
            <a:r>
              <a:rPr lang="en-US" dirty="0"/>
              <a:t>Potentially can be paired with Integrated Planning Grant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System Modification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May meet Ecology’s “Advance Treatment BMP” requirement</a:t>
            </a:r>
          </a:p>
          <a:p>
            <a:r>
              <a:rPr lang="en-US" dirty="0"/>
              <a:t>Order of magnitude higher initial cost</a:t>
            </a:r>
          </a:p>
          <a:p>
            <a:r>
              <a:rPr lang="en-US" dirty="0"/>
              <a:t>Significant impact to operational land area</a:t>
            </a:r>
          </a:p>
          <a:p>
            <a:r>
              <a:rPr lang="en-US" dirty="0"/>
              <a:t>Need to settle issue of treatment quantity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Infiltration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Infiltration vs System Modification</a:t>
            </a:r>
          </a:p>
        </p:txBody>
      </p:sp>
    </p:spTree>
    <p:extLst>
      <p:ext uri="{BB962C8B-B14F-4D97-AF65-F5344CB8AC3E}">
        <p14:creationId xmlns:p14="http://schemas.microsoft.com/office/powerpoint/2010/main" val="283813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000" dirty="0"/>
              <a:t>Permittees must fully implement the stormwater treatment approach included in their Ecology-approved Engineering Report as soon as possible, </a:t>
            </a:r>
            <a:r>
              <a:rPr lang="en-US" sz="2000" b="1" dirty="0"/>
              <a:t>but not later than September 30</a:t>
            </a:r>
            <a:r>
              <a:rPr lang="en-US" sz="2000" dirty="0"/>
              <a:t>th of the year following year following the calendar year during which the Level 3 Corrective Actions were triggered, unless an alternate date is specified in an order. 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Permittees may engage Ecology to determine whether the treatment facility installed under the previous Level 3 can be upgraded to more effectively treat stormwater.  Stormwater treatment system upgrades are anticipated to include modification of the existing treatment system, including additional upgrades and/or potential structural additions.  In some cases, the existing treatment system may be augmented by a pretreatment or polishing step (i.e., expanded treatment train).  The Permittee’s plans for treatment system upgrades must to be submitted to Ecology for review and approval in an engineering report.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Crossover from Industrial Stormwater General Permit</a:t>
            </a:r>
          </a:p>
        </p:txBody>
      </p:sp>
    </p:spTree>
    <p:extLst>
      <p:ext uri="{BB962C8B-B14F-4D97-AF65-F5344CB8AC3E}">
        <p14:creationId xmlns:p14="http://schemas.microsoft.com/office/powerpoint/2010/main" val="7789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81" y="381000"/>
            <a:ext cx="9351169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86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4325112"/>
          </a:xfrm>
        </p:spPr>
        <p:txBody>
          <a:bodyPr/>
          <a:lstStyle/>
          <a:p>
            <a:r>
              <a:rPr lang="en-US" dirty="0"/>
              <a:t>Requirements for Level 3 Response</a:t>
            </a:r>
          </a:p>
          <a:p>
            <a:pPr lvl="1"/>
            <a:r>
              <a:rPr lang="en-US" dirty="0"/>
              <a:t>Engineering report within 60 days of 6</a:t>
            </a:r>
            <a:r>
              <a:rPr lang="en-US" baseline="30000" dirty="0"/>
              <a:t>th</a:t>
            </a:r>
            <a:r>
              <a:rPr lang="en-US" dirty="0"/>
              <a:t> exceedance</a:t>
            </a:r>
          </a:p>
          <a:p>
            <a:pPr lvl="1"/>
            <a:r>
              <a:rPr lang="en-US" dirty="0"/>
              <a:t>Implementation within 12 months of Ecology’s acceptance of Engineering report</a:t>
            </a:r>
          </a:p>
          <a:p>
            <a:r>
              <a:rPr lang="en-US" dirty="0"/>
              <a:t>Ecology recognizes that the BGP is silent on requirements for when a Level 3 response does not meet benchmarks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Boatyard General Permit</a:t>
            </a:r>
          </a:p>
        </p:txBody>
      </p:sp>
    </p:spTree>
    <p:extLst>
      <p:ext uri="{BB962C8B-B14F-4D97-AF65-F5344CB8AC3E}">
        <p14:creationId xmlns:p14="http://schemas.microsoft.com/office/powerpoint/2010/main" val="63673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modification to Administrative Order</a:t>
            </a:r>
          </a:p>
          <a:p>
            <a:pPr lvl="1"/>
            <a:r>
              <a:rPr lang="en-US" dirty="0"/>
              <a:t>Timeline to submit a revised engineering report</a:t>
            </a:r>
          </a:p>
          <a:p>
            <a:pPr lvl="1"/>
            <a:r>
              <a:rPr lang="en-US" dirty="0"/>
              <a:t>Timeline for 12 months to install approved engineering report</a:t>
            </a:r>
          </a:p>
          <a:p>
            <a:r>
              <a:rPr lang="en-US" dirty="0"/>
              <a:t>Approve staff to seek a proviso for an Integrated Planning Grant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1848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6183868"/>
            <a:ext cx="1097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2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Boatyard General Permit issued </a:t>
            </a:r>
          </a:p>
          <a:p>
            <a:r>
              <a:rPr lang="en-US" dirty="0"/>
              <a:t>BGP reissued in 1997</a:t>
            </a:r>
          </a:p>
          <a:p>
            <a:r>
              <a:rPr lang="en-US" dirty="0"/>
              <a:t>BGP reissued again in 2005 </a:t>
            </a:r>
          </a:p>
          <a:p>
            <a:r>
              <a:rPr lang="en-US" dirty="0"/>
              <a:t>2005 BFP was appealed</a:t>
            </a:r>
          </a:p>
          <a:p>
            <a:pPr lvl="1"/>
            <a:r>
              <a:rPr lang="en-US" dirty="0"/>
              <a:t> a court settlement included “pilot” testing of treatment technologies in 2007-8  </a:t>
            </a:r>
          </a:p>
          <a:p>
            <a:pPr lvl="1"/>
            <a:r>
              <a:rPr lang="en-US" dirty="0"/>
              <a:t>An Economic Analysis – AKART (All Known Available and Reasonable Treatment) Study was initiated as part of this adoption, and completed in 2010  </a:t>
            </a:r>
          </a:p>
          <a:p>
            <a:r>
              <a:rPr lang="en-US" dirty="0"/>
              <a:t>The permit has been subsequently reissued in 2011 and in 2016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Clean Water Act</a:t>
            </a:r>
          </a:p>
          <a:p>
            <a:pPr lvl="1"/>
            <a:r>
              <a:rPr lang="en-US" dirty="0"/>
              <a:t>National Pollutions Discharge Elimination System</a:t>
            </a:r>
          </a:p>
          <a:p>
            <a:pPr lvl="1"/>
            <a:r>
              <a:rPr lang="en-US" dirty="0"/>
              <a:t>Title 33 USC § 1251 et seq. </a:t>
            </a:r>
          </a:p>
          <a:p>
            <a:r>
              <a:rPr lang="en-US" dirty="0"/>
              <a:t>WA Water Pollution Control Act </a:t>
            </a:r>
          </a:p>
          <a:p>
            <a:pPr lvl="1"/>
            <a:r>
              <a:rPr lang="en-US" dirty="0"/>
              <a:t>RCW 90.48</a:t>
            </a:r>
          </a:p>
          <a:p>
            <a:pPr lvl="1"/>
            <a:r>
              <a:rPr lang="en-US" dirty="0"/>
              <a:t>Boatyard General Permit </a:t>
            </a:r>
          </a:p>
          <a:p>
            <a:pPr lvl="1"/>
            <a:r>
              <a:rPr lang="en-US" dirty="0"/>
              <a:t>Industrial Stormwater General Permit</a:t>
            </a:r>
          </a:p>
          <a:p>
            <a:pPr lvl="2"/>
            <a:r>
              <a:rPr lang="en-US" dirty="0"/>
              <a:t>WPPA Washington State Marine Terminal  AKART and ISGP Corrective Action Guidance Manual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Permit Authority</a:t>
            </a:r>
          </a:p>
        </p:txBody>
      </p:sp>
    </p:spTree>
    <p:extLst>
      <p:ext uri="{BB962C8B-B14F-4D97-AF65-F5344CB8AC3E}">
        <p14:creationId xmlns:p14="http://schemas.microsoft.com/office/powerpoint/2010/main" val="280790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1996 stormwater installed</a:t>
            </a:r>
          </a:p>
          <a:p>
            <a:pPr lvl="1"/>
            <a:r>
              <a:rPr lang="en-US" dirty="0"/>
              <a:t>Designed by Reid Middleton</a:t>
            </a:r>
          </a:p>
          <a:p>
            <a:pPr lvl="1"/>
            <a:r>
              <a:rPr lang="en-US" dirty="0"/>
              <a:t>Conveyance</a:t>
            </a:r>
          </a:p>
          <a:p>
            <a:pPr lvl="1"/>
            <a:r>
              <a:rPr lang="en-US" dirty="0"/>
              <a:t>Sand Filters – perimeter &amp; in-traffic</a:t>
            </a:r>
          </a:p>
          <a:p>
            <a:r>
              <a:rPr lang="en-US" dirty="0"/>
              <a:t>2010 system upgrade</a:t>
            </a:r>
          </a:p>
          <a:p>
            <a:pPr lvl="1"/>
            <a:r>
              <a:rPr lang="en-US" dirty="0"/>
              <a:t>Stormwater Rx units (2 of 4 main sub-basins)</a:t>
            </a:r>
          </a:p>
          <a:p>
            <a:pPr lvl="1"/>
            <a:r>
              <a:rPr lang="en-US" dirty="0"/>
              <a:t>Ecology funded $332k of $495k</a:t>
            </a:r>
          </a:p>
          <a:p>
            <a:r>
              <a:rPr lang="en-US" dirty="0"/>
              <a:t>2013 Notice of Intent</a:t>
            </a:r>
          </a:p>
          <a:p>
            <a:pPr lvl="1"/>
            <a:r>
              <a:rPr lang="en-US" dirty="0"/>
              <a:t>Waste Action Project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Chronology</a:t>
            </a:r>
          </a:p>
        </p:txBody>
      </p:sp>
    </p:spTree>
    <p:extLst>
      <p:ext uri="{BB962C8B-B14F-4D97-AF65-F5344CB8AC3E}">
        <p14:creationId xmlns:p14="http://schemas.microsoft.com/office/powerpoint/2010/main" val="17906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Settlement with WAP</a:t>
            </a:r>
          </a:p>
          <a:p>
            <a:r>
              <a:rPr lang="en-US" dirty="0"/>
              <a:t>2014 Level Three (3) response action </a:t>
            </a:r>
          </a:p>
          <a:p>
            <a:pPr lvl="1"/>
            <a:r>
              <a:rPr lang="en-US" dirty="0"/>
              <a:t>six (6) benchmark exceedances of zinc during the second quarter 2013</a:t>
            </a:r>
          </a:p>
          <a:p>
            <a:pPr lvl="1"/>
            <a:r>
              <a:rPr lang="en-US" dirty="0"/>
              <a:t>six (6) exceedances of copper in late 2013</a:t>
            </a:r>
          </a:p>
          <a:p>
            <a:pPr lvl="1"/>
            <a:r>
              <a:rPr lang="en-US" dirty="0"/>
              <a:t>August 2014 -  Port had installed and implemented (Landau)</a:t>
            </a:r>
          </a:p>
          <a:p>
            <a:pPr lvl="2"/>
            <a:r>
              <a:rPr lang="en-US" dirty="0"/>
              <a:t>Escalating Level One (1) Source/Operational Controls</a:t>
            </a:r>
          </a:p>
          <a:p>
            <a:pPr lvl="2"/>
            <a:r>
              <a:rPr lang="en-US" dirty="0"/>
              <a:t>Level Three (3) Treatment Systems</a:t>
            </a:r>
          </a:p>
          <a:p>
            <a:pPr lvl="3"/>
            <a:r>
              <a:rPr lang="en-US" dirty="0"/>
              <a:t>Improvements to perimeter sand filters</a:t>
            </a:r>
          </a:p>
          <a:p>
            <a:pPr lvl="4"/>
            <a:r>
              <a:rPr lang="en-US" dirty="0"/>
              <a:t>Failed installation discovered</a:t>
            </a:r>
          </a:p>
          <a:p>
            <a:pPr lvl="3"/>
            <a:r>
              <a:rPr lang="en-US" dirty="0"/>
              <a:t>Reconfigure vaults &amp; add oyster shells (biochar substituted)</a:t>
            </a:r>
          </a:p>
          <a:p>
            <a:pPr lvl="3"/>
            <a:r>
              <a:rPr lang="en-US" dirty="0"/>
              <a:t>Bench testing &amp; pilot of biochar – downspout tote</a:t>
            </a:r>
          </a:p>
          <a:p>
            <a:pPr lvl="3"/>
            <a:r>
              <a:rPr lang="en-US" dirty="0"/>
              <a:t>Biochar coffyns installed </a:t>
            </a:r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Chronology - continued</a:t>
            </a:r>
          </a:p>
        </p:txBody>
      </p:sp>
    </p:spTree>
    <p:extLst>
      <p:ext uri="{BB962C8B-B14F-4D97-AF65-F5344CB8AC3E}">
        <p14:creationId xmlns:p14="http://schemas.microsoft.com/office/powerpoint/2010/main" val="166384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PPTBH continued to exceed the benchmarks for zinc and copper</a:t>
            </a:r>
          </a:p>
          <a:p>
            <a:r>
              <a:rPr lang="en-US" dirty="0"/>
              <a:t>Sampling point changed from Outfall A to 4 catch basins in 2016</a:t>
            </a:r>
          </a:p>
          <a:p>
            <a:r>
              <a:rPr lang="en-US" dirty="0"/>
              <a:t>Port &amp; Ecology meeting in spring 2016</a:t>
            </a:r>
          </a:p>
          <a:p>
            <a:r>
              <a:rPr lang="en-US" dirty="0"/>
              <a:t>Administrative Order – issued June 17, 2016</a:t>
            </a:r>
          </a:p>
          <a:p>
            <a:pPr lvl="1"/>
            <a:r>
              <a:rPr lang="en-US" dirty="0"/>
              <a:t>Revised Engineering Report</a:t>
            </a:r>
          </a:p>
          <a:p>
            <a:pPr lvl="1"/>
            <a:r>
              <a:rPr lang="en-US" dirty="0"/>
              <a:t>The advanced treatment BMP shall be installed and implemented on or before September 30, 2017. </a:t>
            </a:r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Chronology – continued</a:t>
            </a:r>
          </a:p>
        </p:txBody>
      </p:sp>
    </p:spTree>
    <p:extLst>
      <p:ext uri="{BB962C8B-B14F-4D97-AF65-F5344CB8AC3E}">
        <p14:creationId xmlns:p14="http://schemas.microsoft.com/office/powerpoint/2010/main" val="30430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Parametrix selected </a:t>
            </a:r>
          </a:p>
          <a:p>
            <a:pPr lvl="1"/>
            <a:r>
              <a:rPr lang="en-US" dirty="0"/>
              <a:t>Recommended Alternative</a:t>
            </a:r>
          </a:p>
          <a:p>
            <a:pPr lvl="2"/>
            <a:r>
              <a:rPr lang="en-US" dirty="0"/>
              <a:t>Bio-infiltration </a:t>
            </a:r>
          </a:p>
          <a:p>
            <a:pPr lvl="2"/>
            <a:r>
              <a:rPr lang="en-US" dirty="0"/>
              <a:t>Cost - $1.2 to $1.8 million</a:t>
            </a:r>
          </a:p>
          <a:p>
            <a:pPr lvl="2"/>
            <a:r>
              <a:rPr lang="en-US" dirty="0"/>
              <a:t>Area ~20,000 sq ft</a:t>
            </a:r>
          </a:p>
          <a:p>
            <a:pPr lvl="1"/>
            <a:r>
              <a:rPr lang="en-US" dirty="0"/>
              <a:t>Phased implementation</a:t>
            </a:r>
          </a:p>
          <a:p>
            <a:pPr lvl="1"/>
            <a:r>
              <a:rPr lang="en-US" dirty="0"/>
              <a:t>Segregated Basins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Report</a:t>
            </a:r>
          </a:p>
        </p:txBody>
      </p:sp>
    </p:spTree>
    <p:extLst>
      <p:ext uri="{BB962C8B-B14F-4D97-AF65-F5344CB8AC3E}">
        <p14:creationId xmlns:p14="http://schemas.microsoft.com/office/powerpoint/2010/main" val="187036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2017 Construct Phase 1 Infiltration Basin </a:t>
            </a:r>
          </a:p>
          <a:p>
            <a:pPr lvl="1"/>
            <a:r>
              <a:rPr lang="en-US" dirty="0"/>
              <a:t>Connect Vault 1 Lift Station to Phase 1 Infiltration Basin </a:t>
            </a:r>
          </a:p>
          <a:p>
            <a:pPr lvl="1"/>
            <a:r>
              <a:rPr lang="en-US" dirty="0"/>
              <a:t>Relocate Boatyard Aquip Unit to Vault 2 and Replace Media with Biochar </a:t>
            </a:r>
          </a:p>
          <a:p>
            <a:pPr lvl="1"/>
            <a:r>
              <a:rPr lang="en-US" dirty="0"/>
              <a:t>Estimated Cost $400,000  ( Grant $200,000 – Port $200,000) </a:t>
            </a:r>
          </a:p>
          <a:p>
            <a:r>
              <a:rPr lang="en-US" dirty="0"/>
              <a:t>2018  Construct Return Flow Lift Station at Outfall A </a:t>
            </a:r>
          </a:p>
          <a:p>
            <a:pPr lvl="1"/>
            <a:r>
              <a:rPr lang="en-US" dirty="0"/>
              <a:t>Install Tide-Flex Valve on Outfall A </a:t>
            </a:r>
          </a:p>
          <a:p>
            <a:pPr lvl="1"/>
            <a:r>
              <a:rPr lang="en-US" dirty="0"/>
              <a:t>Run Force Main from Lift Station to Phase 1 Infiltration Basin </a:t>
            </a:r>
          </a:p>
          <a:p>
            <a:pPr lvl="1"/>
            <a:r>
              <a:rPr lang="en-US" dirty="0"/>
              <a:t>Estimated Cost $500,000 ( Grant $250,000 - Port $250,000)</a:t>
            </a:r>
          </a:p>
          <a:p>
            <a:r>
              <a:rPr lang="en-US" dirty="0"/>
              <a:t>2019  Construct Phase 2 Infiltration Basin (doubles capacity of Phase 1 infiltration) </a:t>
            </a:r>
          </a:p>
          <a:p>
            <a:pPr lvl="1"/>
            <a:r>
              <a:rPr lang="en-US" dirty="0"/>
              <a:t>Estimated Cost $400,000 (Grant $200,000 – Port $200,00)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Phased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28465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Memo (January 25, 2017)</a:t>
            </a:r>
          </a:p>
          <a:p>
            <a:pPr lvl="1"/>
            <a:r>
              <a:rPr lang="en-US" dirty="0"/>
              <a:t>Source BMPs</a:t>
            </a:r>
          </a:p>
          <a:p>
            <a:pPr lvl="2"/>
            <a:r>
              <a:rPr lang="en-US" dirty="0"/>
              <a:t>Removal of contaminated soils</a:t>
            </a:r>
          </a:p>
          <a:p>
            <a:pPr lvl="2"/>
            <a:r>
              <a:rPr lang="en-US" dirty="0"/>
              <a:t>Jetting of conveyance pipes</a:t>
            </a:r>
          </a:p>
          <a:p>
            <a:pPr lvl="2"/>
            <a:r>
              <a:rPr lang="en-US" dirty="0"/>
              <a:t>Cover of work areas</a:t>
            </a:r>
          </a:p>
          <a:p>
            <a:pPr lvl="1"/>
            <a:r>
              <a:rPr lang="en-US" dirty="0"/>
              <a:t>Conclusions</a:t>
            </a:r>
          </a:p>
          <a:p>
            <a:pPr lvl="2"/>
            <a:r>
              <a:rPr lang="en-US" dirty="0"/>
              <a:t>Reduce infiltration area by 20%</a:t>
            </a:r>
          </a:p>
          <a:p>
            <a:pPr lvl="2"/>
            <a:r>
              <a:rPr lang="en-US" dirty="0"/>
              <a:t>Twenty year life cycle costs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Segregated Basins</a:t>
            </a:r>
          </a:p>
        </p:txBody>
      </p:sp>
    </p:spTree>
    <p:extLst>
      <p:ext uri="{BB962C8B-B14F-4D97-AF65-F5344CB8AC3E}">
        <p14:creationId xmlns:p14="http://schemas.microsoft.com/office/powerpoint/2010/main" val="19411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28" y="825388"/>
            <a:ext cx="8282797" cy="618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07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strategy  proposal presentat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 strategy  proposal presentation" id="{046EAC39-0F7A-434B-A008-25AEA0734A86}" vid="{35BA20B6-3833-4B27-995B-0B2F0A323CD3}"/>
    </a:ext>
  </a:extLst>
</a:theme>
</file>

<file path=ppt/theme/theme2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49BB7A1-C70F-403E-B471-F185B83BA8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strategy proposal presentation</Template>
  <TotalTime>0</TotalTime>
  <Words>796</Words>
  <Application>Microsoft Office PowerPoint</Application>
  <PresentationFormat>Custom</PresentationFormat>
  <Paragraphs>108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Sales strategy  proposal presentation</vt:lpstr>
      <vt:lpstr>Worksheet</vt:lpstr>
      <vt:lpstr>Port of Port Townsend</vt:lpstr>
      <vt:lpstr>Permit Authority</vt:lpstr>
      <vt:lpstr>Chronology</vt:lpstr>
      <vt:lpstr>Chronology - continued</vt:lpstr>
      <vt:lpstr>Chronology – continued</vt:lpstr>
      <vt:lpstr>Engineering Report</vt:lpstr>
      <vt:lpstr>Phased implementation </vt:lpstr>
      <vt:lpstr>Segregated Basins</vt:lpstr>
      <vt:lpstr>PowerPoint Presentation</vt:lpstr>
      <vt:lpstr>Modifications to Existing System</vt:lpstr>
      <vt:lpstr>PowerPoint Presentation</vt:lpstr>
      <vt:lpstr>Infiltration vs System Modification</vt:lpstr>
      <vt:lpstr>Crossover from Industrial Stormwater General Permit</vt:lpstr>
      <vt:lpstr>PowerPoint Presentation</vt:lpstr>
      <vt:lpstr>2016 Boatyard General Permit</vt:lpstr>
      <vt:lpstr>Recommendation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2017-02-07T21:47:49Z</dcterms:created>
  <dcterms:modified xsi:type="dcterms:W3CDTF">2017-02-08T20:23:35Z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TC034605579991</vt:lpwstr>
  </property>
</Properties>
</file>