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4"/>
  </p:sldMasterIdLst>
  <p:notesMasterIdLst>
    <p:notesMasterId r:id="rId22"/>
  </p:notesMasterIdLst>
  <p:handoutMasterIdLst>
    <p:handoutMasterId r:id="rId23"/>
  </p:handoutMasterIdLst>
  <p:sldIdLst>
    <p:sldId id="256" r:id="rId5"/>
    <p:sldId id="417" r:id="rId6"/>
    <p:sldId id="289" r:id="rId7"/>
    <p:sldId id="270" r:id="rId8"/>
    <p:sldId id="428" r:id="rId9"/>
    <p:sldId id="264" r:id="rId10"/>
    <p:sldId id="419" r:id="rId11"/>
    <p:sldId id="282" r:id="rId12"/>
    <p:sldId id="409" r:id="rId13"/>
    <p:sldId id="401" r:id="rId14"/>
    <p:sldId id="426" r:id="rId15"/>
    <p:sldId id="427" r:id="rId16"/>
    <p:sldId id="424" r:id="rId17"/>
    <p:sldId id="429" r:id="rId18"/>
    <p:sldId id="425" r:id="rId19"/>
    <p:sldId id="416" r:id="rId20"/>
    <p:sldId id="405" r:id="rId21"/>
  </p:sldIdLst>
  <p:sldSz cx="9144000" cy="5143500" type="screen16x9"/>
  <p:notesSz cx="6950075" cy="9236075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9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ttfield, Anne A" initials="BAA" lastIdx="6" clrIdx="0">
    <p:extLst>
      <p:ext uri="{19B8F6BF-5375-455C-9EA6-DF929625EA0E}">
        <p15:presenceInfo xmlns:p15="http://schemas.microsoft.com/office/powerpoint/2012/main" userId="S-1-5-21-484763869-2147084303-725345543-10749" providerId="AD"/>
      </p:ext>
    </p:extLst>
  </p:cmAuthor>
  <p:cmAuthor id="2" name="Papandrea, Lisa" initials="PL" lastIdx="1" clrIdx="1">
    <p:extLst>
      <p:ext uri="{19B8F6BF-5375-455C-9EA6-DF929625EA0E}">
        <p15:presenceInfo xmlns:p15="http://schemas.microsoft.com/office/powerpoint/2012/main" userId="S-1-5-21-484763869-2147084303-725345543-2146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04"/>
    <a:srgbClr val="1E2FAE"/>
    <a:srgbClr val="A7522E"/>
    <a:srgbClr val="773E25"/>
    <a:srgbClr val="EDEBE6"/>
    <a:srgbClr val="FFD400"/>
    <a:srgbClr val="216B99"/>
    <a:srgbClr val="E1278D"/>
    <a:srgbClr val="E95A1A"/>
    <a:srgbClr val="CFCB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/>
  </p:normalViewPr>
  <p:slideViewPr>
    <p:cSldViewPr snapToGrid="0">
      <p:cViewPr varScale="1">
        <p:scale>
          <a:sx n="259" d="100"/>
          <a:sy n="259" d="100"/>
        </p:scale>
        <p:origin x="1230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702" y="1062"/>
      </p:cViewPr>
      <p:guideLst>
        <p:guide orient="horz" pos="2909"/>
        <p:guide pos="219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A45CD7-9454-489C-BCF0-3B1D83B510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0"/>
            <a:ext cx="3011753" cy="463650"/>
          </a:xfrm>
          <a:prstGeom prst="rect">
            <a:avLst/>
          </a:prstGeom>
        </p:spPr>
        <p:txBody>
          <a:bodyPr vert="horz" lIns="87482" tIns="43741" rIns="87482" bIns="43741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50987A-7912-44D0-9DAF-9517809DD4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6702" y="0"/>
            <a:ext cx="3011753" cy="463650"/>
          </a:xfrm>
          <a:prstGeom prst="rect">
            <a:avLst/>
          </a:prstGeom>
        </p:spPr>
        <p:txBody>
          <a:bodyPr vert="horz" lIns="87482" tIns="43741" rIns="87482" bIns="43741" rtlCol="0"/>
          <a:lstStyle>
            <a:lvl1pPr algn="r">
              <a:defRPr sz="1100"/>
            </a:lvl1pPr>
          </a:lstStyle>
          <a:p>
            <a:fld id="{00E0A782-DC36-44A0-9EF5-F6B3B5C12E49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721CC2-6B50-4469-B9AF-22408EE71E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8772428"/>
            <a:ext cx="3011753" cy="463650"/>
          </a:xfrm>
          <a:prstGeom prst="rect">
            <a:avLst/>
          </a:prstGeom>
        </p:spPr>
        <p:txBody>
          <a:bodyPr vert="horz" lIns="87482" tIns="43741" rIns="87482" bIns="43741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D316A-31AE-4200-9D68-C83DDB9D3D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6702" y="8772428"/>
            <a:ext cx="3011753" cy="463650"/>
          </a:xfrm>
          <a:prstGeom prst="rect">
            <a:avLst/>
          </a:prstGeom>
        </p:spPr>
        <p:txBody>
          <a:bodyPr vert="horz" lIns="87482" tIns="43741" rIns="87482" bIns="43741" rtlCol="0" anchor="b"/>
          <a:lstStyle>
            <a:lvl1pPr algn="r">
              <a:defRPr sz="1100"/>
            </a:lvl1pPr>
          </a:lstStyle>
          <a:p>
            <a:fld id="{8072BDE4-D08E-49F0-BB61-0A814DE2AC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138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3011700" cy="463407"/>
          </a:xfrm>
          <a:prstGeom prst="rect">
            <a:avLst/>
          </a:prstGeom>
        </p:spPr>
        <p:txBody>
          <a:bodyPr vert="horz" lIns="88147" tIns="44073" rIns="88147" bIns="44073" rtlCol="0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0" y="5"/>
            <a:ext cx="3011700" cy="463407"/>
          </a:xfrm>
          <a:prstGeom prst="rect">
            <a:avLst/>
          </a:prstGeom>
        </p:spPr>
        <p:txBody>
          <a:bodyPr vert="horz" lIns="88147" tIns="44073" rIns="88147" bIns="44073" rtlCol="0"/>
          <a:lstStyle>
            <a:lvl1pPr algn="r">
              <a:defRPr sz="1100"/>
            </a:lvl1pPr>
          </a:lstStyle>
          <a:p>
            <a:fld id="{2F4FEF18-17EB-4219-ACC6-102F9AEDAE3D}" type="datetimeFigureOut">
              <a:rPr lang="en-GB" smtClean="0"/>
              <a:t>24/06/2020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47" tIns="44073" rIns="88147" bIns="44073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4"/>
            <a:ext cx="5560060" cy="3636705"/>
          </a:xfrm>
          <a:prstGeom prst="rect">
            <a:avLst/>
          </a:prstGeom>
        </p:spPr>
        <p:txBody>
          <a:bodyPr vert="horz" lIns="88147" tIns="44073" rIns="88147" bIns="4407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70"/>
            <a:ext cx="3011700" cy="463406"/>
          </a:xfrm>
          <a:prstGeom prst="rect">
            <a:avLst/>
          </a:prstGeom>
        </p:spPr>
        <p:txBody>
          <a:bodyPr vert="horz" lIns="88147" tIns="44073" rIns="88147" bIns="44073" rtlCol="0" anchor="b"/>
          <a:lstStyle>
            <a:lvl1pPr algn="l">
              <a:defRPr sz="11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72670"/>
            <a:ext cx="3011700" cy="463406"/>
          </a:xfrm>
          <a:prstGeom prst="rect">
            <a:avLst/>
          </a:prstGeom>
        </p:spPr>
        <p:txBody>
          <a:bodyPr vert="horz" lIns="88147" tIns="44073" rIns="88147" bIns="44073" rtlCol="0" anchor="b"/>
          <a:lstStyle>
            <a:lvl1pPr algn="r">
              <a:defRPr sz="1100"/>
            </a:lvl1pPr>
          </a:lstStyle>
          <a:p>
            <a:fld id="{488DCF99-22F0-4D4D-88B7-7F1565E49F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7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DCF99-22F0-4D4D-88B7-7F1565E49F5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4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3219451"/>
            <a:ext cx="4121150" cy="5254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solidFill>
                  <a:schemeClr val="tx2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None/>
              <a:defRPr sz="1100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6pPr>
            <a:lvl7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7pPr>
            <a:lvl8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8pPr>
            <a:lvl9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9pPr>
          </a:lstStyle>
          <a:p>
            <a:pPr lvl="0"/>
            <a:r>
              <a:rPr lang="en-US"/>
              <a:t>Client Name</a:t>
            </a:r>
          </a:p>
          <a:p>
            <a:pPr lvl="2"/>
            <a:r>
              <a:rPr lang="en-US"/>
              <a:t>Ref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95288" y="3744913"/>
            <a:ext cx="950400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Client Logo</a:t>
            </a:r>
            <a:endParaRPr lang="en-GB"/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1453074" y="3744913"/>
            <a:ext cx="950401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 baseline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Partner  Logo</a:t>
            </a:r>
            <a:endParaRPr lang="en-GB"/>
          </a:p>
        </p:txBody>
      </p:sp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395288"/>
            <a:ext cx="647941" cy="554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2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290" y="2608265"/>
            <a:ext cx="5081585" cy="5254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AF0F3A-27EB-4305-8223-C9185990BFFA}"/>
              </a:ext>
            </a:extLst>
          </p:cNvPr>
          <p:cNvSpPr/>
          <p:nvPr userDrawn="1"/>
        </p:nvSpPr>
        <p:spPr>
          <a:xfrm>
            <a:off x="5561174" y="1381517"/>
            <a:ext cx="3582826" cy="3761983"/>
          </a:xfrm>
          <a:custGeom>
            <a:avLst/>
            <a:gdLst>
              <a:gd name="connsiteX0" fmla="*/ 1699109 w 3582826"/>
              <a:gd name="connsiteY0" fmla="*/ 0 h 3761983"/>
              <a:gd name="connsiteX1" fmla="*/ 3500932 w 3582826"/>
              <a:gd name="connsiteY1" fmla="*/ 603529 h 3761983"/>
              <a:gd name="connsiteX2" fmla="*/ 3582826 w 3582826"/>
              <a:gd name="connsiteY2" fmla="*/ 670682 h 3761983"/>
              <a:gd name="connsiteX3" fmla="*/ 3582826 w 3582826"/>
              <a:gd name="connsiteY3" fmla="*/ 3761983 h 3761983"/>
              <a:gd name="connsiteX4" fmla="*/ 3262516 w 3582826"/>
              <a:gd name="connsiteY4" fmla="*/ 3761983 h 3761983"/>
              <a:gd name="connsiteX5" fmla="*/ 3283901 w 3582826"/>
              <a:gd name="connsiteY5" fmla="*/ 3533863 h 3761983"/>
              <a:gd name="connsiteX6" fmla="*/ 1641950 w 3582826"/>
              <a:gd name="connsiteY6" fmla="*/ 1768151 h 3761983"/>
              <a:gd name="connsiteX7" fmla="*/ 1641950 w 3582826"/>
              <a:gd name="connsiteY7" fmla="*/ 1768153 h 3761983"/>
              <a:gd name="connsiteX8" fmla="*/ 1644218 w 3582826"/>
              <a:gd name="connsiteY8" fmla="*/ 1768276 h 3761983"/>
              <a:gd name="connsiteX9" fmla="*/ 1644218 w 3582826"/>
              <a:gd name="connsiteY9" fmla="*/ 3761983 h 3761983"/>
              <a:gd name="connsiteX10" fmla="*/ 1641950 w 3582826"/>
              <a:gd name="connsiteY10" fmla="*/ 3761983 h 3761983"/>
              <a:gd name="connsiteX11" fmla="*/ 1635602 w 3582826"/>
              <a:gd name="connsiteY11" fmla="*/ 3761983 h 3761983"/>
              <a:gd name="connsiteX12" fmla="*/ 21384 w 3582826"/>
              <a:gd name="connsiteY12" fmla="*/ 3761983 h 3761983"/>
              <a:gd name="connsiteX13" fmla="*/ 0 w 3582826"/>
              <a:gd name="connsiteY13" fmla="*/ 3533865 h 3761983"/>
              <a:gd name="connsiteX14" fmla="*/ 1474070 w 3582826"/>
              <a:gd name="connsiteY14" fmla="*/ 1777269 h 3761983"/>
              <a:gd name="connsiteX15" fmla="*/ 1635602 w 3582826"/>
              <a:gd name="connsiteY15" fmla="*/ 1768498 h 3761983"/>
              <a:gd name="connsiteX16" fmla="*/ 1635602 w 3582826"/>
              <a:gd name="connsiteY16" fmla="*/ 1761 h 3761983"/>
              <a:gd name="connsiteX17" fmla="*/ 1699109 w 3582826"/>
              <a:gd name="connsiteY17" fmla="*/ 0 h 376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82826" h="3761983">
                <a:moveTo>
                  <a:pt x="1699109" y="0"/>
                </a:moveTo>
                <a:cubicBezTo>
                  <a:pt x="2366545" y="0"/>
                  <a:pt x="2986591" y="222492"/>
                  <a:pt x="3500932" y="603529"/>
                </a:cubicBezTo>
                <a:lnTo>
                  <a:pt x="3582826" y="670682"/>
                </a:lnTo>
                <a:lnTo>
                  <a:pt x="3582826" y="3761983"/>
                </a:lnTo>
                <a:lnTo>
                  <a:pt x="3262516" y="3761983"/>
                </a:lnTo>
                <a:lnTo>
                  <a:pt x="3283901" y="3533863"/>
                </a:lnTo>
                <a:cubicBezTo>
                  <a:pt x="3283901" y="2558687"/>
                  <a:pt x="2548775" y="1768151"/>
                  <a:pt x="1641950" y="1768151"/>
                </a:cubicBezTo>
                <a:lnTo>
                  <a:pt x="1641950" y="1768153"/>
                </a:lnTo>
                <a:lnTo>
                  <a:pt x="1644218" y="1768276"/>
                </a:lnTo>
                <a:lnTo>
                  <a:pt x="1644218" y="3761983"/>
                </a:lnTo>
                <a:lnTo>
                  <a:pt x="1641950" y="3761983"/>
                </a:lnTo>
                <a:lnTo>
                  <a:pt x="1635602" y="3761983"/>
                </a:lnTo>
                <a:lnTo>
                  <a:pt x="21384" y="3761983"/>
                </a:lnTo>
                <a:lnTo>
                  <a:pt x="0" y="3533865"/>
                </a:lnTo>
                <a:cubicBezTo>
                  <a:pt x="0" y="2619638"/>
                  <a:pt x="646107" y="1867691"/>
                  <a:pt x="1474070" y="1777269"/>
                </a:cubicBezTo>
                <a:lnTo>
                  <a:pt x="1635602" y="1768498"/>
                </a:lnTo>
                <a:lnTo>
                  <a:pt x="1635602" y="1761"/>
                </a:lnTo>
                <a:cubicBezTo>
                  <a:pt x="1656709" y="226"/>
                  <a:pt x="1677886" y="0"/>
                  <a:pt x="1699109" y="0"/>
                </a:cubicBezTo>
                <a:close/>
              </a:path>
            </a:pathLst>
          </a:custGeom>
          <a:solidFill>
            <a:srgbClr val="216B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567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4">
    <p:bg>
      <p:bgPr>
        <a:solidFill>
          <a:srgbClr val="216B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5ED79B8-E1B7-4C5F-BAB3-5564328C2798}"/>
              </a:ext>
            </a:extLst>
          </p:cNvPr>
          <p:cNvSpPr/>
          <p:nvPr userDrawn="1"/>
        </p:nvSpPr>
        <p:spPr>
          <a:xfrm flipH="1">
            <a:off x="4365706" y="1215011"/>
            <a:ext cx="4778294" cy="3928489"/>
          </a:xfrm>
          <a:custGeom>
            <a:avLst/>
            <a:gdLst>
              <a:gd name="connsiteX0" fmla="*/ 1838640 w 4778294"/>
              <a:gd name="connsiteY0" fmla="*/ 0 h 3928489"/>
              <a:gd name="connsiteX1" fmla="*/ 0 w 4778294"/>
              <a:gd name="connsiteY1" fmla="*/ 1838641 h 3928489"/>
              <a:gd name="connsiteX2" fmla="*/ 0 w 4778294"/>
              <a:gd name="connsiteY2" fmla="*/ 3928489 h 3928489"/>
              <a:gd name="connsiteX3" fmla="*/ 3789456 w 4778294"/>
              <a:gd name="connsiteY3" fmla="*/ 3928489 h 3928489"/>
              <a:gd name="connsiteX4" fmla="*/ 4778294 w 4778294"/>
              <a:gd name="connsiteY4" fmla="*/ 2939652 h 3928489"/>
              <a:gd name="connsiteX5" fmla="*/ 1838640 w 4778294"/>
              <a:gd name="connsiteY5" fmla="*/ 2939652 h 392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8294" h="3928489">
                <a:moveTo>
                  <a:pt x="1838640" y="0"/>
                </a:moveTo>
                <a:lnTo>
                  <a:pt x="0" y="1838641"/>
                </a:lnTo>
                <a:lnTo>
                  <a:pt x="0" y="3928489"/>
                </a:lnTo>
                <a:lnTo>
                  <a:pt x="3789456" y="3928489"/>
                </a:lnTo>
                <a:lnTo>
                  <a:pt x="4778294" y="2939652"/>
                </a:lnTo>
                <a:lnTo>
                  <a:pt x="1838640" y="2939652"/>
                </a:lnTo>
                <a:close/>
              </a:path>
            </a:pathLst>
          </a:custGeom>
          <a:solidFill>
            <a:srgbClr val="EDEB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5B05F4E7-D18E-4A0D-AE57-FFAC10244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B4BFC4B-A6BB-4002-8D24-7E5391A5B3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3219451"/>
            <a:ext cx="4121150" cy="5254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None/>
              <a:defRPr sz="1100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6pPr>
            <a:lvl7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7pPr>
            <a:lvl8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8pPr>
            <a:lvl9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9pPr>
          </a:lstStyle>
          <a:p>
            <a:pPr lvl="2"/>
            <a:r>
              <a:rPr lang="en-US"/>
              <a:t>Client Name</a:t>
            </a:r>
          </a:p>
          <a:p>
            <a:pPr lvl="2"/>
            <a:r>
              <a:rPr lang="en-US"/>
              <a:t>Ref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5DCAB328-B25D-4FB5-BCB8-50EBDD6555A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5288" y="3744913"/>
            <a:ext cx="950400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Client Logo</a:t>
            </a:r>
            <a:endParaRPr lang="en-GB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CDBCDE7C-1C8D-49AF-A1BF-D6DDBB95E2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3074" y="3744913"/>
            <a:ext cx="950401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 baseline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Partner  Logo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B499313-0E96-4B9E-9B8B-CED06EF23D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90" y="2608265"/>
            <a:ext cx="5081585" cy="5254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6" name="image" descr="{&quot;templafy&quot;:{&quot;id&quot;:&quot;6b1a634e-a5f0-465b-b500-16544f47e123&quot;}}">
            <a:extLst>
              <a:ext uri="{FF2B5EF4-FFF2-40B4-BE49-F238E27FC236}">
                <a16:creationId xmlns:a16="http://schemas.microsoft.com/office/drawing/2014/main" id="{D05D705A-9677-46FA-97C0-FD17B121DE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6" y="395288"/>
            <a:ext cx="648169" cy="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84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D837046-A40D-4712-AD41-9E131266D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bg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8CE09F7-4401-4A29-90B4-979E63039C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89" y="2608264"/>
            <a:ext cx="5081585" cy="156112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5067B37-9153-4CB5-B584-6C3FCD95C2F0}"/>
              </a:ext>
            </a:extLst>
          </p:cNvPr>
          <p:cNvSpPr/>
          <p:nvPr userDrawn="1"/>
        </p:nvSpPr>
        <p:spPr>
          <a:xfrm flipH="1">
            <a:off x="4365706" y="1215011"/>
            <a:ext cx="4778294" cy="3928489"/>
          </a:xfrm>
          <a:custGeom>
            <a:avLst/>
            <a:gdLst>
              <a:gd name="connsiteX0" fmla="*/ 1838640 w 4778294"/>
              <a:gd name="connsiteY0" fmla="*/ 0 h 3928489"/>
              <a:gd name="connsiteX1" fmla="*/ 0 w 4778294"/>
              <a:gd name="connsiteY1" fmla="*/ 1838641 h 3928489"/>
              <a:gd name="connsiteX2" fmla="*/ 0 w 4778294"/>
              <a:gd name="connsiteY2" fmla="*/ 3928489 h 3928489"/>
              <a:gd name="connsiteX3" fmla="*/ 3789456 w 4778294"/>
              <a:gd name="connsiteY3" fmla="*/ 3928489 h 3928489"/>
              <a:gd name="connsiteX4" fmla="*/ 4778294 w 4778294"/>
              <a:gd name="connsiteY4" fmla="*/ 2939652 h 3928489"/>
              <a:gd name="connsiteX5" fmla="*/ 1838640 w 4778294"/>
              <a:gd name="connsiteY5" fmla="*/ 2939652 h 392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8294" h="3928489">
                <a:moveTo>
                  <a:pt x="1838640" y="0"/>
                </a:moveTo>
                <a:lnTo>
                  <a:pt x="0" y="1838641"/>
                </a:lnTo>
                <a:lnTo>
                  <a:pt x="0" y="3928489"/>
                </a:lnTo>
                <a:lnTo>
                  <a:pt x="3789456" y="3928489"/>
                </a:lnTo>
                <a:lnTo>
                  <a:pt x="4778294" y="2939652"/>
                </a:lnTo>
                <a:lnTo>
                  <a:pt x="1838640" y="29396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5FBB158-F510-4920-8DB7-D73365000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5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395288"/>
            <a:ext cx="647941" cy="554400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07FF49-4A30-43B1-8B37-0A04A657DF7C}"/>
              </a:ext>
            </a:extLst>
          </p:cNvPr>
          <p:cNvSpPr/>
          <p:nvPr userDrawn="1"/>
        </p:nvSpPr>
        <p:spPr>
          <a:xfrm>
            <a:off x="7203124" y="3149668"/>
            <a:ext cx="1641951" cy="1993832"/>
          </a:xfrm>
          <a:custGeom>
            <a:avLst/>
            <a:gdLst>
              <a:gd name="connsiteX0" fmla="*/ 0 w 1641951"/>
              <a:gd name="connsiteY0" fmla="*/ 0 h 1993832"/>
              <a:gd name="connsiteX1" fmla="*/ 1641951 w 1641951"/>
              <a:gd name="connsiteY1" fmla="*/ 1765712 h 1993832"/>
              <a:gd name="connsiteX2" fmla="*/ 1620566 w 1641951"/>
              <a:gd name="connsiteY2" fmla="*/ 1993832 h 1993832"/>
              <a:gd name="connsiteX3" fmla="*/ 0 w 1641951"/>
              <a:gd name="connsiteY3" fmla="*/ 1993832 h 199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951" h="1993832">
                <a:moveTo>
                  <a:pt x="0" y="0"/>
                </a:moveTo>
                <a:cubicBezTo>
                  <a:pt x="906825" y="0"/>
                  <a:pt x="1641951" y="790536"/>
                  <a:pt x="1641951" y="1765712"/>
                </a:cubicBezTo>
                <a:lnTo>
                  <a:pt x="1620566" y="1993832"/>
                </a:lnTo>
                <a:lnTo>
                  <a:pt x="0" y="199383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CBA71-A2EF-49E7-B036-C571EC1026EF}"/>
              </a:ext>
            </a:extLst>
          </p:cNvPr>
          <p:cNvSpPr/>
          <p:nvPr userDrawn="1"/>
        </p:nvSpPr>
        <p:spPr>
          <a:xfrm>
            <a:off x="395288" y="1817277"/>
            <a:ext cx="3069480" cy="70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GB" sz="45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0998AD-5108-4EB3-9BBD-E30939A20675}"/>
              </a:ext>
            </a:extLst>
          </p:cNvPr>
          <p:cNvSpPr/>
          <p:nvPr userDrawn="1"/>
        </p:nvSpPr>
        <p:spPr>
          <a:xfrm flipH="1">
            <a:off x="4365706" y="1215011"/>
            <a:ext cx="4778294" cy="3928489"/>
          </a:xfrm>
          <a:custGeom>
            <a:avLst/>
            <a:gdLst>
              <a:gd name="connsiteX0" fmla="*/ 1838640 w 4778294"/>
              <a:gd name="connsiteY0" fmla="*/ 0 h 3928489"/>
              <a:gd name="connsiteX1" fmla="*/ 0 w 4778294"/>
              <a:gd name="connsiteY1" fmla="*/ 1838641 h 3928489"/>
              <a:gd name="connsiteX2" fmla="*/ 0 w 4778294"/>
              <a:gd name="connsiteY2" fmla="*/ 3928489 h 3928489"/>
              <a:gd name="connsiteX3" fmla="*/ 3789456 w 4778294"/>
              <a:gd name="connsiteY3" fmla="*/ 3928489 h 3928489"/>
              <a:gd name="connsiteX4" fmla="*/ 4778294 w 4778294"/>
              <a:gd name="connsiteY4" fmla="*/ 2939652 h 3928489"/>
              <a:gd name="connsiteX5" fmla="*/ 1838640 w 4778294"/>
              <a:gd name="connsiteY5" fmla="*/ 2939652 h 392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78294" h="3928489">
                <a:moveTo>
                  <a:pt x="1838640" y="0"/>
                </a:moveTo>
                <a:lnTo>
                  <a:pt x="0" y="1838641"/>
                </a:lnTo>
                <a:lnTo>
                  <a:pt x="0" y="3928489"/>
                </a:lnTo>
                <a:lnTo>
                  <a:pt x="3789456" y="3928489"/>
                </a:lnTo>
                <a:lnTo>
                  <a:pt x="4778294" y="2939652"/>
                </a:lnTo>
                <a:lnTo>
                  <a:pt x="1838640" y="2939652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3990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5">
    <p:bg>
      <p:bgPr>
        <a:solidFill>
          <a:srgbClr val="216B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33FF3FD-E07B-43AA-9AA1-F9DE6801485C}"/>
              </a:ext>
            </a:extLst>
          </p:cNvPr>
          <p:cNvSpPr/>
          <p:nvPr userDrawn="1"/>
        </p:nvSpPr>
        <p:spPr>
          <a:xfrm rot="3038624">
            <a:off x="7929526" y="1719180"/>
            <a:ext cx="2264818" cy="2069717"/>
          </a:xfrm>
          <a:custGeom>
            <a:avLst/>
            <a:gdLst>
              <a:gd name="connsiteX0" fmla="*/ 0 w 2264818"/>
              <a:gd name="connsiteY0" fmla="*/ 0 h 2069717"/>
              <a:gd name="connsiteX1" fmla="*/ 2264818 w 2264818"/>
              <a:gd name="connsiteY1" fmla="*/ 1857449 h 2069717"/>
              <a:gd name="connsiteX2" fmla="*/ 2264818 w 2264818"/>
              <a:gd name="connsiteY2" fmla="*/ 2069717 h 2069717"/>
              <a:gd name="connsiteX3" fmla="*/ 0 w 2264818"/>
              <a:gd name="connsiteY3" fmla="*/ 2069717 h 206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818" h="2069717">
                <a:moveTo>
                  <a:pt x="0" y="0"/>
                </a:moveTo>
                <a:lnTo>
                  <a:pt x="2264818" y="1857449"/>
                </a:lnTo>
                <a:lnTo>
                  <a:pt x="2264818" y="2069717"/>
                </a:lnTo>
                <a:lnTo>
                  <a:pt x="0" y="2069717"/>
                </a:lnTo>
                <a:close/>
              </a:path>
            </a:pathLst>
          </a:custGeom>
          <a:solidFill>
            <a:srgbClr val="EDE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348BD8F-C0D8-4FF1-889C-3B6AE67E8B70}"/>
              </a:ext>
            </a:extLst>
          </p:cNvPr>
          <p:cNvSpPr/>
          <p:nvPr userDrawn="1"/>
        </p:nvSpPr>
        <p:spPr>
          <a:xfrm rot="3038624">
            <a:off x="5054171" y="3671680"/>
            <a:ext cx="2264818" cy="2896805"/>
          </a:xfrm>
          <a:custGeom>
            <a:avLst/>
            <a:gdLst>
              <a:gd name="connsiteX0" fmla="*/ 0 w 2264818"/>
              <a:gd name="connsiteY0" fmla="*/ 0 h 2896805"/>
              <a:gd name="connsiteX1" fmla="*/ 2264818 w 2264818"/>
              <a:gd name="connsiteY1" fmla="*/ 0 h 2896805"/>
              <a:gd name="connsiteX2" fmla="*/ 2264818 w 2264818"/>
              <a:gd name="connsiteY2" fmla="*/ 135276 h 2896805"/>
              <a:gd name="connsiteX3" fmla="*/ 0 w 2264818"/>
              <a:gd name="connsiteY3" fmla="*/ 2896805 h 289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818" h="2896805">
                <a:moveTo>
                  <a:pt x="0" y="0"/>
                </a:moveTo>
                <a:lnTo>
                  <a:pt x="2264818" y="0"/>
                </a:lnTo>
                <a:lnTo>
                  <a:pt x="2264818" y="135276"/>
                </a:lnTo>
                <a:lnTo>
                  <a:pt x="0" y="2896805"/>
                </a:lnTo>
                <a:close/>
              </a:path>
            </a:pathLst>
          </a:custGeom>
          <a:solidFill>
            <a:srgbClr val="EDE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0138A07D-F96A-4092-AB5C-7ED9BC9C8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0FFCA0FA-2D32-486E-81F7-4378400FD8A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3219451"/>
            <a:ext cx="4121150" cy="5254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solidFill>
                  <a:schemeClr val="tx2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None/>
              <a:defRPr sz="1100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6pPr>
            <a:lvl7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7pPr>
            <a:lvl8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8pPr>
            <a:lvl9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9pPr>
          </a:lstStyle>
          <a:p>
            <a:pPr lvl="2"/>
            <a:r>
              <a:rPr lang="en-US"/>
              <a:t>Client Name</a:t>
            </a:r>
          </a:p>
          <a:p>
            <a:pPr lvl="2"/>
            <a:r>
              <a:rPr lang="en-US"/>
              <a:t>Ref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7C3F0A8A-58C2-4316-8BEB-1B5D0518957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5288" y="3744913"/>
            <a:ext cx="950400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Client Logo</a:t>
            </a:r>
            <a:endParaRPr lang="en-GB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C8D4A4CD-DB7A-4924-B289-005DAC1C6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3074" y="3744913"/>
            <a:ext cx="950401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 baseline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Partner  Logo</a:t>
            </a:r>
            <a:endParaRPr lang="en-GB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088D5BA-7C95-4EEE-B308-8FDB0EC049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90" y="2608265"/>
            <a:ext cx="5081585" cy="5254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3" name="image" descr="{&quot;templafy&quot;:{&quot;id&quot;:&quot;6b1a634e-a5f0-465b-b500-16544f47e123&quot;}}">
            <a:extLst>
              <a:ext uri="{FF2B5EF4-FFF2-40B4-BE49-F238E27FC236}">
                <a16:creationId xmlns:a16="http://schemas.microsoft.com/office/drawing/2014/main" id="{189A6242-4F3C-4E2C-9F84-81D8783F40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6" y="395288"/>
            <a:ext cx="648169" cy="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859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D837046-A40D-4712-AD41-9E131266D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bg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8CE09F7-4401-4A29-90B4-979E63039C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89" y="2608264"/>
            <a:ext cx="5081585" cy="156112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1D8B340-54BC-48C8-A162-A09EF660AF98}"/>
              </a:ext>
            </a:extLst>
          </p:cNvPr>
          <p:cNvSpPr/>
          <p:nvPr userDrawn="1"/>
        </p:nvSpPr>
        <p:spPr>
          <a:xfrm rot="3038624">
            <a:off x="7929526" y="1719180"/>
            <a:ext cx="2264818" cy="2069717"/>
          </a:xfrm>
          <a:custGeom>
            <a:avLst/>
            <a:gdLst>
              <a:gd name="connsiteX0" fmla="*/ 0 w 2264818"/>
              <a:gd name="connsiteY0" fmla="*/ 0 h 2069717"/>
              <a:gd name="connsiteX1" fmla="*/ 2264818 w 2264818"/>
              <a:gd name="connsiteY1" fmla="*/ 1857449 h 2069717"/>
              <a:gd name="connsiteX2" fmla="*/ 2264818 w 2264818"/>
              <a:gd name="connsiteY2" fmla="*/ 2069717 h 2069717"/>
              <a:gd name="connsiteX3" fmla="*/ 0 w 2264818"/>
              <a:gd name="connsiteY3" fmla="*/ 2069717 h 206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818" h="2069717">
                <a:moveTo>
                  <a:pt x="0" y="0"/>
                </a:moveTo>
                <a:lnTo>
                  <a:pt x="2264818" y="1857449"/>
                </a:lnTo>
                <a:lnTo>
                  <a:pt x="2264818" y="2069717"/>
                </a:lnTo>
                <a:lnTo>
                  <a:pt x="0" y="206971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6FA27D1-2F00-4B37-A29C-BFE15333249F}"/>
              </a:ext>
            </a:extLst>
          </p:cNvPr>
          <p:cNvSpPr/>
          <p:nvPr userDrawn="1"/>
        </p:nvSpPr>
        <p:spPr>
          <a:xfrm rot="3038624">
            <a:off x="5054171" y="3671680"/>
            <a:ext cx="2264818" cy="2896805"/>
          </a:xfrm>
          <a:custGeom>
            <a:avLst/>
            <a:gdLst>
              <a:gd name="connsiteX0" fmla="*/ 0 w 2264818"/>
              <a:gd name="connsiteY0" fmla="*/ 0 h 2896805"/>
              <a:gd name="connsiteX1" fmla="*/ 2264818 w 2264818"/>
              <a:gd name="connsiteY1" fmla="*/ 0 h 2896805"/>
              <a:gd name="connsiteX2" fmla="*/ 2264818 w 2264818"/>
              <a:gd name="connsiteY2" fmla="*/ 135276 h 2896805"/>
              <a:gd name="connsiteX3" fmla="*/ 0 w 2264818"/>
              <a:gd name="connsiteY3" fmla="*/ 2896805 h 289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818" h="2896805">
                <a:moveTo>
                  <a:pt x="0" y="0"/>
                </a:moveTo>
                <a:lnTo>
                  <a:pt x="2264818" y="0"/>
                </a:lnTo>
                <a:lnTo>
                  <a:pt x="2264818" y="135276"/>
                </a:lnTo>
                <a:lnTo>
                  <a:pt x="0" y="289680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FB5992E-7F98-4202-A68B-5A69443169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502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395288"/>
            <a:ext cx="647941" cy="554400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07FF49-4A30-43B1-8B37-0A04A657DF7C}"/>
              </a:ext>
            </a:extLst>
          </p:cNvPr>
          <p:cNvSpPr/>
          <p:nvPr userDrawn="1"/>
        </p:nvSpPr>
        <p:spPr>
          <a:xfrm>
            <a:off x="7203124" y="3149668"/>
            <a:ext cx="1641951" cy="1993832"/>
          </a:xfrm>
          <a:custGeom>
            <a:avLst/>
            <a:gdLst>
              <a:gd name="connsiteX0" fmla="*/ 0 w 1641951"/>
              <a:gd name="connsiteY0" fmla="*/ 0 h 1993832"/>
              <a:gd name="connsiteX1" fmla="*/ 1641951 w 1641951"/>
              <a:gd name="connsiteY1" fmla="*/ 1765712 h 1993832"/>
              <a:gd name="connsiteX2" fmla="*/ 1620566 w 1641951"/>
              <a:gd name="connsiteY2" fmla="*/ 1993832 h 1993832"/>
              <a:gd name="connsiteX3" fmla="*/ 0 w 1641951"/>
              <a:gd name="connsiteY3" fmla="*/ 1993832 h 199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951" h="1993832">
                <a:moveTo>
                  <a:pt x="0" y="0"/>
                </a:moveTo>
                <a:cubicBezTo>
                  <a:pt x="906825" y="0"/>
                  <a:pt x="1641951" y="790536"/>
                  <a:pt x="1641951" y="1765712"/>
                </a:cubicBezTo>
                <a:lnTo>
                  <a:pt x="1620566" y="1993832"/>
                </a:lnTo>
                <a:lnTo>
                  <a:pt x="0" y="199383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CBA71-A2EF-49E7-B036-C571EC1026EF}"/>
              </a:ext>
            </a:extLst>
          </p:cNvPr>
          <p:cNvSpPr/>
          <p:nvPr userDrawn="1"/>
        </p:nvSpPr>
        <p:spPr>
          <a:xfrm>
            <a:off x="395288" y="1817277"/>
            <a:ext cx="3069480" cy="70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GB" sz="45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86E06F7-A3A6-408E-A7E6-DEDCC4A53D0D}"/>
              </a:ext>
            </a:extLst>
          </p:cNvPr>
          <p:cNvSpPr/>
          <p:nvPr userDrawn="1"/>
        </p:nvSpPr>
        <p:spPr>
          <a:xfrm rot="3038624">
            <a:off x="7929526" y="1719180"/>
            <a:ext cx="2264818" cy="2069717"/>
          </a:xfrm>
          <a:custGeom>
            <a:avLst/>
            <a:gdLst>
              <a:gd name="connsiteX0" fmla="*/ 0 w 2264818"/>
              <a:gd name="connsiteY0" fmla="*/ 0 h 2069717"/>
              <a:gd name="connsiteX1" fmla="*/ 2264818 w 2264818"/>
              <a:gd name="connsiteY1" fmla="*/ 1857449 h 2069717"/>
              <a:gd name="connsiteX2" fmla="*/ 2264818 w 2264818"/>
              <a:gd name="connsiteY2" fmla="*/ 2069717 h 2069717"/>
              <a:gd name="connsiteX3" fmla="*/ 0 w 2264818"/>
              <a:gd name="connsiteY3" fmla="*/ 2069717 h 2069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818" h="2069717">
                <a:moveTo>
                  <a:pt x="0" y="0"/>
                </a:moveTo>
                <a:lnTo>
                  <a:pt x="2264818" y="1857449"/>
                </a:lnTo>
                <a:lnTo>
                  <a:pt x="2264818" y="2069717"/>
                </a:lnTo>
                <a:lnTo>
                  <a:pt x="0" y="206971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4E5420F-1D4E-4D97-A254-4E4421444215}"/>
              </a:ext>
            </a:extLst>
          </p:cNvPr>
          <p:cNvSpPr/>
          <p:nvPr userDrawn="1"/>
        </p:nvSpPr>
        <p:spPr>
          <a:xfrm rot="3038624">
            <a:off x="5054171" y="3671680"/>
            <a:ext cx="2264818" cy="2896805"/>
          </a:xfrm>
          <a:custGeom>
            <a:avLst/>
            <a:gdLst>
              <a:gd name="connsiteX0" fmla="*/ 0 w 2264818"/>
              <a:gd name="connsiteY0" fmla="*/ 0 h 2896805"/>
              <a:gd name="connsiteX1" fmla="*/ 2264818 w 2264818"/>
              <a:gd name="connsiteY1" fmla="*/ 0 h 2896805"/>
              <a:gd name="connsiteX2" fmla="*/ 2264818 w 2264818"/>
              <a:gd name="connsiteY2" fmla="*/ 135276 h 2896805"/>
              <a:gd name="connsiteX3" fmla="*/ 0 w 2264818"/>
              <a:gd name="connsiteY3" fmla="*/ 2896805 h 289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4818" h="2896805">
                <a:moveTo>
                  <a:pt x="0" y="0"/>
                </a:moveTo>
                <a:lnTo>
                  <a:pt x="2264818" y="0"/>
                </a:lnTo>
                <a:lnTo>
                  <a:pt x="2264818" y="135276"/>
                </a:lnTo>
                <a:lnTo>
                  <a:pt x="0" y="28968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325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6">
    <p:bg>
      <p:bgPr>
        <a:solidFill>
          <a:srgbClr val="216B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k object 36">
            <a:extLst>
              <a:ext uri="{FF2B5EF4-FFF2-40B4-BE49-F238E27FC236}">
                <a16:creationId xmlns:a16="http://schemas.microsoft.com/office/drawing/2014/main" id="{C87B62FC-A727-48F7-B9FC-01278064792F}"/>
              </a:ext>
            </a:extLst>
          </p:cNvPr>
          <p:cNvSpPr/>
          <p:nvPr userDrawn="1"/>
        </p:nvSpPr>
        <p:spPr>
          <a:xfrm flipH="1" flipV="1">
            <a:off x="4643437" y="1817807"/>
            <a:ext cx="4500561" cy="3349253"/>
          </a:xfrm>
          <a:custGeom>
            <a:avLst/>
            <a:gdLst/>
            <a:ahLst/>
            <a:cxnLst/>
            <a:rect l="l" t="t" r="r" b="b"/>
            <a:pathLst>
              <a:path w="2184400" h="1625600">
                <a:moveTo>
                  <a:pt x="2183777" y="0"/>
                </a:moveTo>
                <a:lnTo>
                  <a:pt x="0" y="0"/>
                </a:lnTo>
                <a:lnTo>
                  <a:pt x="0" y="1625599"/>
                </a:lnTo>
                <a:lnTo>
                  <a:pt x="558177" y="1625599"/>
                </a:lnTo>
                <a:lnTo>
                  <a:pt x="1080719" y="1103058"/>
                </a:lnTo>
                <a:lnTo>
                  <a:pt x="539305" y="1103058"/>
                </a:lnTo>
                <a:lnTo>
                  <a:pt x="539305" y="534034"/>
                </a:lnTo>
                <a:lnTo>
                  <a:pt x="1649742" y="534034"/>
                </a:lnTo>
                <a:lnTo>
                  <a:pt x="2183777" y="0"/>
                </a:lnTo>
                <a:close/>
              </a:path>
            </a:pathLst>
          </a:custGeom>
          <a:solidFill>
            <a:srgbClr val="EDEB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0EBFF2B8-8EEF-454A-8846-13C593E8F6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7B7D20E-D385-49AF-BD34-7F040F5822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3219451"/>
            <a:ext cx="4121150" cy="5254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solidFill>
                  <a:schemeClr val="tx2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None/>
              <a:defRPr sz="1100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6pPr>
            <a:lvl7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7pPr>
            <a:lvl8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8pPr>
            <a:lvl9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9pPr>
          </a:lstStyle>
          <a:p>
            <a:pPr lvl="2"/>
            <a:r>
              <a:rPr lang="en-US"/>
              <a:t>Client Name</a:t>
            </a:r>
          </a:p>
          <a:p>
            <a:pPr lvl="2"/>
            <a:r>
              <a:rPr lang="en-US"/>
              <a:t>Ref</a:t>
            </a:r>
          </a:p>
        </p:txBody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B44FA00C-D182-45D5-B6AD-B2108A20FC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5288" y="3744913"/>
            <a:ext cx="950400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Client Logo</a:t>
            </a:r>
            <a:endParaRPr lang="en-GB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2B7A3723-5FE8-412A-931A-34ABA38372C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3074" y="3744913"/>
            <a:ext cx="950401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 baseline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Partner  Logo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5562A29C-F96B-402E-8A15-2408EDBC60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2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49DAEB85-E026-4882-8C20-43B2925824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90" y="2608265"/>
            <a:ext cx="5081585" cy="5254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3" name="image" descr="{&quot;templafy&quot;:{&quot;id&quot;:&quot;6b1a634e-a5f0-465b-b500-16544f47e123&quot;}}">
            <a:extLst>
              <a:ext uri="{FF2B5EF4-FFF2-40B4-BE49-F238E27FC236}">
                <a16:creationId xmlns:a16="http://schemas.microsoft.com/office/drawing/2014/main" id="{22510D4B-29D7-4B61-8CE1-F05206D6BF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6" y="395288"/>
            <a:ext cx="648169" cy="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216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D837046-A40D-4712-AD41-9E131266D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bg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8CE09F7-4401-4A29-90B4-979E63039C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89" y="2608264"/>
            <a:ext cx="5081585" cy="156112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14" name="bk object 36">
            <a:extLst>
              <a:ext uri="{FF2B5EF4-FFF2-40B4-BE49-F238E27FC236}">
                <a16:creationId xmlns:a16="http://schemas.microsoft.com/office/drawing/2014/main" id="{E1FF4FE6-2997-4A35-8286-9BB705BCB41C}"/>
              </a:ext>
            </a:extLst>
          </p:cNvPr>
          <p:cNvSpPr/>
          <p:nvPr userDrawn="1"/>
        </p:nvSpPr>
        <p:spPr>
          <a:xfrm flipH="1" flipV="1">
            <a:off x="4652964" y="1827332"/>
            <a:ext cx="4500561" cy="3349253"/>
          </a:xfrm>
          <a:custGeom>
            <a:avLst/>
            <a:gdLst/>
            <a:ahLst/>
            <a:cxnLst/>
            <a:rect l="l" t="t" r="r" b="b"/>
            <a:pathLst>
              <a:path w="2184400" h="1625600">
                <a:moveTo>
                  <a:pt x="2183777" y="0"/>
                </a:moveTo>
                <a:lnTo>
                  <a:pt x="0" y="0"/>
                </a:lnTo>
                <a:lnTo>
                  <a:pt x="0" y="1625599"/>
                </a:lnTo>
                <a:lnTo>
                  <a:pt x="558177" y="1625599"/>
                </a:lnTo>
                <a:lnTo>
                  <a:pt x="1080719" y="1103058"/>
                </a:lnTo>
                <a:lnTo>
                  <a:pt x="539305" y="1103058"/>
                </a:lnTo>
                <a:lnTo>
                  <a:pt x="539305" y="534034"/>
                </a:lnTo>
                <a:lnTo>
                  <a:pt x="1649742" y="534034"/>
                </a:lnTo>
                <a:lnTo>
                  <a:pt x="2183777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B2A8BC9-813E-4B92-9679-2112096B6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590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395288"/>
            <a:ext cx="647941" cy="554400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07FF49-4A30-43B1-8B37-0A04A657DF7C}"/>
              </a:ext>
            </a:extLst>
          </p:cNvPr>
          <p:cNvSpPr/>
          <p:nvPr userDrawn="1"/>
        </p:nvSpPr>
        <p:spPr>
          <a:xfrm>
            <a:off x="7203124" y="3149668"/>
            <a:ext cx="1641951" cy="1993832"/>
          </a:xfrm>
          <a:custGeom>
            <a:avLst/>
            <a:gdLst>
              <a:gd name="connsiteX0" fmla="*/ 0 w 1641951"/>
              <a:gd name="connsiteY0" fmla="*/ 0 h 1993832"/>
              <a:gd name="connsiteX1" fmla="*/ 1641951 w 1641951"/>
              <a:gd name="connsiteY1" fmla="*/ 1765712 h 1993832"/>
              <a:gd name="connsiteX2" fmla="*/ 1620566 w 1641951"/>
              <a:gd name="connsiteY2" fmla="*/ 1993832 h 1993832"/>
              <a:gd name="connsiteX3" fmla="*/ 0 w 1641951"/>
              <a:gd name="connsiteY3" fmla="*/ 1993832 h 199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951" h="1993832">
                <a:moveTo>
                  <a:pt x="0" y="0"/>
                </a:moveTo>
                <a:cubicBezTo>
                  <a:pt x="906825" y="0"/>
                  <a:pt x="1641951" y="790536"/>
                  <a:pt x="1641951" y="1765712"/>
                </a:cubicBezTo>
                <a:lnTo>
                  <a:pt x="1620566" y="1993832"/>
                </a:lnTo>
                <a:lnTo>
                  <a:pt x="0" y="199383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CBA71-A2EF-49E7-B036-C571EC1026EF}"/>
              </a:ext>
            </a:extLst>
          </p:cNvPr>
          <p:cNvSpPr/>
          <p:nvPr userDrawn="1"/>
        </p:nvSpPr>
        <p:spPr>
          <a:xfrm>
            <a:off x="395288" y="1817277"/>
            <a:ext cx="3069480" cy="70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GB" sz="4500"/>
          </a:p>
        </p:txBody>
      </p:sp>
      <p:sp>
        <p:nvSpPr>
          <p:cNvPr id="16" name="bk object 36">
            <a:extLst>
              <a:ext uri="{FF2B5EF4-FFF2-40B4-BE49-F238E27FC236}">
                <a16:creationId xmlns:a16="http://schemas.microsoft.com/office/drawing/2014/main" id="{5F596F26-29E4-4720-9C23-05BBDAE3569D}"/>
              </a:ext>
            </a:extLst>
          </p:cNvPr>
          <p:cNvSpPr/>
          <p:nvPr userDrawn="1"/>
        </p:nvSpPr>
        <p:spPr>
          <a:xfrm flipH="1" flipV="1">
            <a:off x="4643437" y="1817807"/>
            <a:ext cx="4500561" cy="3349253"/>
          </a:xfrm>
          <a:custGeom>
            <a:avLst/>
            <a:gdLst/>
            <a:ahLst/>
            <a:cxnLst/>
            <a:rect l="l" t="t" r="r" b="b"/>
            <a:pathLst>
              <a:path w="2184400" h="1625600">
                <a:moveTo>
                  <a:pt x="2183777" y="0"/>
                </a:moveTo>
                <a:lnTo>
                  <a:pt x="0" y="0"/>
                </a:lnTo>
                <a:lnTo>
                  <a:pt x="0" y="1625599"/>
                </a:lnTo>
                <a:lnTo>
                  <a:pt x="558177" y="1625599"/>
                </a:lnTo>
                <a:lnTo>
                  <a:pt x="1080719" y="1103058"/>
                </a:lnTo>
                <a:lnTo>
                  <a:pt x="539305" y="1103058"/>
                </a:lnTo>
                <a:lnTo>
                  <a:pt x="539305" y="534034"/>
                </a:lnTo>
                <a:lnTo>
                  <a:pt x="1649742" y="534034"/>
                </a:lnTo>
                <a:lnTo>
                  <a:pt x="2183777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459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57BCBDC0-E93E-40E6-8077-760110EEFBBE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4643438" y="1299410"/>
            <a:ext cx="4105275" cy="34329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8AF48C-1F76-4633-A0D9-E8CE74BB7F64}"/>
              </a:ext>
            </a:extLst>
          </p:cNvPr>
          <p:cNvCxnSpPr>
            <a:cxnSpLocks/>
          </p:cNvCxnSpPr>
          <p:nvPr userDrawn="1"/>
        </p:nvCxnSpPr>
        <p:spPr>
          <a:xfrm>
            <a:off x="398888" y="1053256"/>
            <a:ext cx="834622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FDA41C8-E673-49CE-8596-2382FC2E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41385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511">
          <p15:clr>
            <a:srgbClr val="FBAE40"/>
          </p15:clr>
        </p15:guide>
        <p15:guide id="4" pos="2925">
          <p15:clr>
            <a:srgbClr val="FBAE40"/>
          </p15:clr>
        </p15:guide>
        <p15:guide id="5" pos="2835">
          <p15:clr>
            <a:srgbClr val="FBAE40"/>
          </p15:clr>
        </p15:guide>
        <p15:guide id="6" pos="249">
          <p15:clr>
            <a:srgbClr val="FBAE40"/>
          </p15:clr>
        </p15:guide>
        <p15:guide id="7" orient="horz" pos="441">
          <p15:clr>
            <a:srgbClr val="FBAE40"/>
          </p15:clr>
        </p15:guide>
        <p15:guide id="8" orient="horz" pos="577">
          <p15:clr>
            <a:srgbClr val="FBAE40"/>
          </p15:clr>
        </p15:guide>
        <p15:guide id="9" orient="horz" pos="2981">
          <p15:clr>
            <a:srgbClr val="FBAE40"/>
          </p15:clr>
        </p15:guide>
        <p15:guide id="10" orient="horz" pos="80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D837046-A40D-4712-AD41-9E131266D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bg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8CE09F7-4401-4A29-90B4-979E63039C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89" y="2608264"/>
            <a:ext cx="5081585" cy="156112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7" name="Picture 2" descr="P:\Croydon\VOY\BDS\NewDesignStudio\Henry\Brand Guidelines and Elements\Mott MaDonald Brand Elements\Logos\Vertical Logo\Photoshop\PNG\MM-Logo-White.png">
            <a:extLst>
              <a:ext uri="{FF2B5EF4-FFF2-40B4-BE49-F238E27FC236}">
                <a16:creationId xmlns:a16="http://schemas.microsoft.com/office/drawing/2014/main" id="{17252F3F-F991-46A0-A89E-641E8EA9B5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583" y="301626"/>
            <a:ext cx="848011" cy="7496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E9F5792D-3723-4361-A9ED-10258F155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5341B35-9577-4F97-A2E3-488C607C2310}"/>
              </a:ext>
            </a:extLst>
          </p:cNvPr>
          <p:cNvSpPr/>
          <p:nvPr userDrawn="1"/>
        </p:nvSpPr>
        <p:spPr>
          <a:xfrm>
            <a:off x="5561174" y="1381517"/>
            <a:ext cx="3582826" cy="3761983"/>
          </a:xfrm>
          <a:custGeom>
            <a:avLst/>
            <a:gdLst>
              <a:gd name="connsiteX0" fmla="*/ 1699109 w 3582826"/>
              <a:gd name="connsiteY0" fmla="*/ 0 h 3761983"/>
              <a:gd name="connsiteX1" fmla="*/ 3500932 w 3582826"/>
              <a:gd name="connsiteY1" fmla="*/ 603529 h 3761983"/>
              <a:gd name="connsiteX2" fmla="*/ 3582826 w 3582826"/>
              <a:gd name="connsiteY2" fmla="*/ 670682 h 3761983"/>
              <a:gd name="connsiteX3" fmla="*/ 3582826 w 3582826"/>
              <a:gd name="connsiteY3" fmla="*/ 3761983 h 3761983"/>
              <a:gd name="connsiteX4" fmla="*/ 3262516 w 3582826"/>
              <a:gd name="connsiteY4" fmla="*/ 3761983 h 3761983"/>
              <a:gd name="connsiteX5" fmla="*/ 3283901 w 3582826"/>
              <a:gd name="connsiteY5" fmla="*/ 3533863 h 3761983"/>
              <a:gd name="connsiteX6" fmla="*/ 1641950 w 3582826"/>
              <a:gd name="connsiteY6" fmla="*/ 1768151 h 3761983"/>
              <a:gd name="connsiteX7" fmla="*/ 1641950 w 3582826"/>
              <a:gd name="connsiteY7" fmla="*/ 1768153 h 3761983"/>
              <a:gd name="connsiteX8" fmla="*/ 1644218 w 3582826"/>
              <a:gd name="connsiteY8" fmla="*/ 1768276 h 3761983"/>
              <a:gd name="connsiteX9" fmla="*/ 1644218 w 3582826"/>
              <a:gd name="connsiteY9" fmla="*/ 3761983 h 3761983"/>
              <a:gd name="connsiteX10" fmla="*/ 1641950 w 3582826"/>
              <a:gd name="connsiteY10" fmla="*/ 3761983 h 3761983"/>
              <a:gd name="connsiteX11" fmla="*/ 1635602 w 3582826"/>
              <a:gd name="connsiteY11" fmla="*/ 3761983 h 3761983"/>
              <a:gd name="connsiteX12" fmla="*/ 21384 w 3582826"/>
              <a:gd name="connsiteY12" fmla="*/ 3761983 h 3761983"/>
              <a:gd name="connsiteX13" fmla="*/ 0 w 3582826"/>
              <a:gd name="connsiteY13" fmla="*/ 3533865 h 3761983"/>
              <a:gd name="connsiteX14" fmla="*/ 1474070 w 3582826"/>
              <a:gd name="connsiteY14" fmla="*/ 1777269 h 3761983"/>
              <a:gd name="connsiteX15" fmla="*/ 1635602 w 3582826"/>
              <a:gd name="connsiteY15" fmla="*/ 1768498 h 3761983"/>
              <a:gd name="connsiteX16" fmla="*/ 1635602 w 3582826"/>
              <a:gd name="connsiteY16" fmla="*/ 1761 h 3761983"/>
              <a:gd name="connsiteX17" fmla="*/ 1699109 w 3582826"/>
              <a:gd name="connsiteY17" fmla="*/ 0 h 376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82826" h="3761983">
                <a:moveTo>
                  <a:pt x="1699109" y="0"/>
                </a:moveTo>
                <a:cubicBezTo>
                  <a:pt x="2366545" y="0"/>
                  <a:pt x="2986591" y="222492"/>
                  <a:pt x="3500932" y="603529"/>
                </a:cubicBezTo>
                <a:lnTo>
                  <a:pt x="3582826" y="670682"/>
                </a:lnTo>
                <a:lnTo>
                  <a:pt x="3582826" y="3761983"/>
                </a:lnTo>
                <a:lnTo>
                  <a:pt x="3262516" y="3761983"/>
                </a:lnTo>
                <a:lnTo>
                  <a:pt x="3283901" y="3533863"/>
                </a:lnTo>
                <a:cubicBezTo>
                  <a:pt x="3283901" y="2558687"/>
                  <a:pt x="2548775" y="1768151"/>
                  <a:pt x="1641950" y="1768151"/>
                </a:cubicBezTo>
                <a:lnTo>
                  <a:pt x="1641950" y="1768153"/>
                </a:lnTo>
                <a:lnTo>
                  <a:pt x="1644218" y="1768276"/>
                </a:lnTo>
                <a:lnTo>
                  <a:pt x="1644218" y="3761983"/>
                </a:lnTo>
                <a:lnTo>
                  <a:pt x="1641950" y="3761983"/>
                </a:lnTo>
                <a:lnTo>
                  <a:pt x="1635602" y="3761983"/>
                </a:lnTo>
                <a:lnTo>
                  <a:pt x="21384" y="3761983"/>
                </a:lnTo>
                <a:lnTo>
                  <a:pt x="0" y="3533865"/>
                </a:lnTo>
                <a:cubicBezTo>
                  <a:pt x="0" y="2619638"/>
                  <a:pt x="646107" y="1867691"/>
                  <a:pt x="1474070" y="1777269"/>
                </a:cubicBezTo>
                <a:lnTo>
                  <a:pt x="1635602" y="1768498"/>
                </a:lnTo>
                <a:lnTo>
                  <a:pt x="1635602" y="1761"/>
                </a:lnTo>
                <a:cubicBezTo>
                  <a:pt x="1656709" y="226"/>
                  <a:pt x="1677886" y="0"/>
                  <a:pt x="1699109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483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19" y="411163"/>
            <a:ext cx="7773412" cy="2686536"/>
          </a:xfrm>
        </p:spPr>
        <p:txBody>
          <a:bodyPr anchor="b"/>
          <a:lstStyle>
            <a:lvl1pPr>
              <a:lnSpc>
                <a:spcPct val="95000"/>
              </a:lnSpc>
              <a:defRPr sz="3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Freeform 6"/>
          <p:cNvSpPr>
            <a:spLocks/>
          </p:cNvSpPr>
          <p:nvPr userDrawn="1"/>
        </p:nvSpPr>
        <p:spPr bwMode="auto">
          <a:xfrm>
            <a:off x="685269" y="3226735"/>
            <a:ext cx="7775150" cy="127694"/>
          </a:xfrm>
          <a:custGeom>
            <a:avLst/>
            <a:gdLst>
              <a:gd name="T0" fmla="*/ 0 w 4608"/>
              <a:gd name="T1" fmla="*/ 0 h 65"/>
              <a:gd name="T2" fmla="*/ 224 w 4608"/>
              <a:gd name="T3" fmla="*/ 0 h 65"/>
              <a:gd name="T4" fmla="*/ 286 w 4608"/>
              <a:gd name="T5" fmla="*/ 65 h 65"/>
              <a:gd name="T6" fmla="*/ 349 w 4608"/>
              <a:gd name="T7" fmla="*/ 0 h 65"/>
              <a:gd name="T8" fmla="*/ 4608 w 4608"/>
              <a:gd name="T9" fmla="*/ 0 h 65"/>
              <a:gd name="connsiteX0" fmla="*/ 0 w 10000"/>
              <a:gd name="connsiteY0" fmla="*/ 0 h 16500"/>
              <a:gd name="connsiteX1" fmla="*/ 486 w 10000"/>
              <a:gd name="connsiteY1" fmla="*/ 0 h 16500"/>
              <a:gd name="connsiteX2" fmla="*/ 488 w 10000"/>
              <a:gd name="connsiteY2" fmla="*/ 16500 h 16500"/>
              <a:gd name="connsiteX3" fmla="*/ 757 w 10000"/>
              <a:gd name="connsiteY3" fmla="*/ 0 h 16500"/>
              <a:gd name="connsiteX4" fmla="*/ 10000 w 10000"/>
              <a:gd name="connsiteY4" fmla="*/ 0 h 1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6500">
                <a:moveTo>
                  <a:pt x="0" y="0"/>
                </a:moveTo>
                <a:lnTo>
                  <a:pt x="486" y="0"/>
                </a:lnTo>
                <a:cubicBezTo>
                  <a:pt x="487" y="5500"/>
                  <a:pt x="487" y="11000"/>
                  <a:pt x="488" y="16500"/>
                </a:cubicBezTo>
                <a:cubicBezTo>
                  <a:pt x="578" y="11000"/>
                  <a:pt x="667" y="5500"/>
                  <a:pt x="757" y="0"/>
                </a:cubicBezTo>
                <a:lnTo>
                  <a:pt x="10000" y="0"/>
                </a:lnTo>
              </a:path>
            </a:pathLst>
          </a:custGeom>
          <a:noFill/>
          <a:ln w="9525" cap="flat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013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DBFF41F-8BBF-4E7D-B495-7B8EB4235F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581" y="3465668"/>
            <a:ext cx="3888419" cy="106182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575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Aft>
                <a:spcPts val="150"/>
              </a:spcAft>
              <a:buNone/>
              <a:defRPr sz="1130">
                <a:solidFill>
                  <a:schemeClr val="bg1"/>
                </a:solidFill>
              </a:defRPr>
            </a:lvl6pPr>
            <a:lvl7pPr marL="0" indent="0">
              <a:lnSpc>
                <a:spcPct val="95000"/>
              </a:lnSpc>
              <a:spcAft>
                <a:spcPts val="150"/>
              </a:spcAft>
              <a:buNone/>
              <a:defRPr sz="1130">
                <a:solidFill>
                  <a:schemeClr val="bg1"/>
                </a:solidFill>
              </a:defRPr>
            </a:lvl7pPr>
            <a:lvl8pPr marL="0" indent="0">
              <a:lnSpc>
                <a:spcPct val="95000"/>
              </a:lnSpc>
              <a:spcAft>
                <a:spcPts val="150"/>
              </a:spcAft>
              <a:buNone/>
              <a:defRPr sz="1130">
                <a:solidFill>
                  <a:schemeClr val="bg1"/>
                </a:solidFill>
              </a:defRPr>
            </a:lvl8pPr>
            <a:lvl9pPr marL="0" indent="0">
              <a:lnSpc>
                <a:spcPct val="95000"/>
              </a:lnSpc>
              <a:spcAft>
                <a:spcPts val="150"/>
              </a:spcAft>
              <a:buNone/>
              <a:defRPr sz="113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94516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9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631" y="411163"/>
            <a:ext cx="7775100" cy="2686535"/>
          </a:xfrm>
        </p:spPr>
        <p:txBody>
          <a:bodyPr anchor="b"/>
          <a:lstStyle>
            <a:lvl1pPr>
              <a:lnSpc>
                <a:spcPct val="95000"/>
              </a:lnSpc>
              <a:defRPr sz="31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83581" y="3465668"/>
            <a:ext cx="3888419" cy="1061829"/>
          </a:xfr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575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95000"/>
              </a:lnSpc>
              <a:spcBef>
                <a:spcPts val="0"/>
              </a:spcBef>
              <a:spcAft>
                <a:spcPts val="150"/>
              </a:spcAft>
              <a:buFont typeface="Arial" panose="020B0604020202020204" pitchFamily="34" charset="0"/>
              <a:buChar char="​"/>
              <a:defRPr sz="1125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95000"/>
              </a:lnSpc>
              <a:spcAft>
                <a:spcPts val="150"/>
              </a:spcAft>
              <a:buNone/>
              <a:defRPr sz="1130"/>
            </a:lvl6pPr>
            <a:lvl7pPr marL="0" indent="0">
              <a:lnSpc>
                <a:spcPct val="95000"/>
              </a:lnSpc>
              <a:spcAft>
                <a:spcPts val="150"/>
              </a:spcAft>
              <a:buNone/>
              <a:defRPr sz="1130"/>
            </a:lvl7pPr>
            <a:lvl8pPr marL="0" indent="0">
              <a:lnSpc>
                <a:spcPct val="95000"/>
              </a:lnSpc>
              <a:spcAft>
                <a:spcPts val="150"/>
              </a:spcAft>
              <a:buNone/>
              <a:defRPr sz="1130"/>
            </a:lvl8pPr>
            <a:lvl9pPr marL="0" indent="0">
              <a:lnSpc>
                <a:spcPct val="95000"/>
              </a:lnSpc>
              <a:spcAft>
                <a:spcPts val="150"/>
              </a:spcAft>
              <a:buNone/>
              <a:defRPr sz="11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2DC9D54-DF4A-4777-9985-0E7D7DADEF76}"/>
              </a:ext>
            </a:extLst>
          </p:cNvPr>
          <p:cNvSpPr>
            <a:spLocks/>
          </p:cNvSpPr>
          <p:nvPr userDrawn="1"/>
        </p:nvSpPr>
        <p:spPr bwMode="auto">
          <a:xfrm>
            <a:off x="685269" y="3226735"/>
            <a:ext cx="7775150" cy="127694"/>
          </a:xfrm>
          <a:custGeom>
            <a:avLst/>
            <a:gdLst>
              <a:gd name="T0" fmla="*/ 0 w 4608"/>
              <a:gd name="T1" fmla="*/ 0 h 65"/>
              <a:gd name="T2" fmla="*/ 224 w 4608"/>
              <a:gd name="T3" fmla="*/ 0 h 65"/>
              <a:gd name="T4" fmla="*/ 286 w 4608"/>
              <a:gd name="T5" fmla="*/ 65 h 65"/>
              <a:gd name="T6" fmla="*/ 349 w 4608"/>
              <a:gd name="T7" fmla="*/ 0 h 65"/>
              <a:gd name="T8" fmla="*/ 4608 w 4608"/>
              <a:gd name="T9" fmla="*/ 0 h 65"/>
              <a:gd name="connsiteX0" fmla="*/ 0 w 10000"/>
              <a:gd name="connsiteY0" fmla="*/ 0 h 16500"/>
              <a:gd name="connsiteX1" fmla="*/ 486 w 10000"/>
              <a:gd name="connsiteY1" fmla="*/ 0 h 16500"/>
              <a:gd name="connsiteX2" fmla="*/ 488 w 10000"/>
              <a:gd name="connsiteY2" fmla="*/ 16500 h 16500"/>
              <a:gd name="connsiteX3" fmla="*/ 757 w 10000"/>
              <a:gd name="connsiteY3" fmla="*/ 0 h 16500"/>
              <a:gd name="connsiteX4" fmla="*/ 10000 w 10000"/>
              <a:gd name="connsiteY4" fmla="*/ 0 h 1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6500">
                <a:moveTo>
                  <a:pt x="0" y="0"/>
                </a:moveTo>
                <a:lnTo>
                  <a:pt x="486" y="0"/>
                </a:lnTo>
                <a:cubicBezTo>
                  <a:pt x="487" y="5500"/>
                  <a:pt x="487" y="11000"/>
                  <a:pt x="488" y="16500"/>
                </a:cubicBezTo>
                <a:cubicBezTo>
                  <a:pt x="578" y="11000"/>
                  <a:pt x="667" y="5500"/>
                  <a:pt x="757" y="0"/>
                </a:cubicBezTo>
                <a:lnTo>
                  <a:pt x="10000" y="0"/>
                </a:lnTo>
              </a:path>
            </a:pathLst>
          </a:custGeom>
          <a:noFill/>
          <a:ln w="952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13986376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8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A61F-23A3-45FC-8698-A783115A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411163"/>
            <a:ext cx="8353424" cy="256909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A72E4-6E4E-481F-8F22-310BB87CB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276350"/>
            <a:ext cx="8353424" cy="3455988"/>
          </a:xfrm>
        </p:spPr>
        <p:txBody>
          <a:bodyPr/>
          <a:lstStyle>
            <a:lvl1pPr>
              <a:defRPr b="1"/>
            </a:lvl1pPr>
            <a:lvl5pP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11C23D-D970-4458-A930-8A28F8FB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A300C1-725D-4E7B-83A9-ABA1690B1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32D015-0253-46EF-BE60-4CE17CE3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915CF8-8469-4020-B594-45F5287FA0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774124"/>
            <a:ext cx="8353425" cy="2301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subtitle style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161181425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14FE0-B3E7-4682-B9DC-0D12E0766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89" y="1276350"/>
            <a:ext cx="4105274" cy="345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B78E44-C4C7-4732-A1CA-032BDFA2A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68F552-338D-4931-A7BB-6F62CB11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160CE1-83F2-4F27-BAF1-0931D7D4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361B82-F8A2-466B-A96E-7F3CC027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DB15274-1F4E-405A-9B42-7E970F4132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781051"/>
            <a:ext cx="8353425" cy="2301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 style – 1 line only</a:t>
            </a:r>
          </a:p>
        </p:txBody>
      </p:sp>
      <p:sp>
        <p:nvSpPr>
          <p:cNvPr id="12" name="Content Placeholder 37">
            <a:extLst>
              <a:ext uri="{FF2B5EF4-FFF2-40B4-BE49-F238E27FC236}">
                <a16:creationId xmlns:a16="http://schemas.microsoft.com/office/drawing/2014/main" id="{41536EE2-CCE9-4AAC-A61C-47879FF182D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02924" y="1276350"/>
            <a:ext cx="3745789" cy="345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677176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00E1D-3AE3-40FC-B3F5-208018C0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555E6-3353-4F76-A8E4-C8431BEC8057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3AB02-583D-46C9-A3C6-9196B20388F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124CD6-9707-4226-822C-B29B42A1F1B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7BB6D24-94BF-419A-84F9-4B1E5DE192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781051"/>
            <a:ext cx="8353425" cy="2301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 style – 1 line only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C53E0D-5D95-44B5-86FF-228208E79E4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94894" y="1276350"/>
            <a:ext cx="1916506" cy="3208919"/>
          </a:xfrm>
        </p:spPr>
        <p:txBody>
          <a:bodyPr>
            <a:no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5pPr>
            <a:lvl6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DD18F293-5362-45E5-94E0-65C0707963A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540665" y="1276350"/>
            <a:ext cx="1916506" cy="3208919"/>
          </a:xfrm>
        </p:spPr>
        <p:txBody>
          <a:bodyPr>
            <a:no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5pPr>
            <a:lvl6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D2BBC9FF-1E35-4BF2-B70A-8767363BD8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686436" y="1276350"/>
            <a:ext cx="1916506" cy="3208919"/>
          </a:xfrm>
        </p:spPr>
        <p:txBody>
          <a:bodyPr>
            <a:no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5pPr>
            <a:lvl6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ED72CB3F-B83C-4FA7-A795-967167912FE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832207" y="1276350"/>
            <a:ext cx="1916506" cy="3208919"/>
          </a:xfrm>
        </p:spPr>
        <p:txBody>
          <a:bodyPr>
            <a:noAutofit/>
          </a:bodyPr>
          <a:lstStyle>
            <a:lvl1pPr marL="0" indent="0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4pPr>
            <a:lvl5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5pPr>
            <a:lvl6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3228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804434-D2F7-42D7-9B1E-10758C6BBCFF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C517A-D089-4F8B-BBA2-1623A5E8CBF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C04F4-90AB-402A-B79B-0C250FB9CEE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E67005-93D3-4B7A-BA5E-EF24C07D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0529C1F-4E5C-4DC4-8C50-E8AE1432D5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781051"/>
            <a:ext cx="8353425" cy="2301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 style – 1 line only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FD640ED-3F85-4C1C-BD60-BD9239CB76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4894" y="1282881"/>
            <a:ext cx="2016519" cy="12172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 baseline="0"/>
            </a:lvl1pPr>
            <a:lvl2pPr>
              <a:spcAft>
                <a:spcPts val="0"/>
              </a:spcAft>
              <a:defRPr sz="1400" b="0"/>
            </a:lvl2pPr>
            <a:lvl3pPr marL="0" indent="0">
              <a:spcAft>
                <a:spcPts val="0"/>
              </a:spcAft>
              <a:buNone/>
              <a:defRPr sz="1400"/>
            </a:lvl3pPr>
            <a:lvl4pPr marL="0" indent="0">
              <a:spcAft>
                <a:spcPts val="0"/>
              </a:spcAft>
              <a:buNone/>
              <a:defRPr sz="1400"/>
            </a:lvl4pPr>
            <a:lvl5pPr marL="0" indent="0">
              <a:spcAft>
                <a:spcPts val="0"/>
              </a:spcAft>
              <a:buNone/>
              <a:defRPr sz="1400"/>
            </a:lvl5pPr>
            <a:lvl6pPr marL="0" indent="0">
              <a:spcAft>
                <a:spcPts val="0"/>
              </a:spcAft>
              <a:buNone/>
              <a:defRPr sz="1400"/>
            </a:lvl6pPr>
            <a:lvl7pPr marL="0" indent="0">
              <a:spcAft>
                <a:spcPts val="0"/>
              </a:spcAft>
              <a:buNone/>
              <a:defRPr sz="1400"/>
            </a:lvl7pPr>
            <a:lvl8pPr marL="0" indent="0">
              <a:spcAft>
                <a:spcPts val="0"/>
              </a:spcAft>
              <a:buNone/>
              <a:defRPr sz="1400"/>
            </a:lvl8pPr>
            <a:lvl9pPr marL="0" indent="0">
              <a:spcAft>
                <a:spcPts val="0"/>
              </a:spcAft>
              <a:buNone/>
              <a:defRPr sz="1400"/>
            </a:lvl9pPr>
          </a:lstStyle>
          <a:p>
            <a:pPr lvl="0"/>
            <a:endParaRPr lang="en-GB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F50DC8A-B55C-42A8-8E28-F6DDE0389A2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563544" y="1282881"/>
            <a:ext cx="2016519" cy="12172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 baseline="0"/>
            </a:lvl1pPr>
            <a:lvl2pPr>
              <a:spcAft>
                <a:spcPts val="0"/>
              </a:spcAft>
              <a:defRPr sz="1400" b="0"/>
            </a:lvl2pPr>
            <a:lvl3pPr marL="0" indent="0">
              <a:spcAft>
                <a:spcPts val="0"/>
              </a:spcAft>
              <a:buNone/>
              <a:defRPr sz="1400"/>
            </a:lvl3pPr>
            <a:lvl4pPr marL="0" indent="0">
              <a:spcAft>
                <a:spcPts val="0"/>
              </a:spcAft>
              <a:buNone/>
              <a:defRPr sz="1400"/>
            </a:lvl4pPr>
            <a:lvl5pPr marL="0" indent="0">
              <a:spcAft>
                <a:spcPts val="0"/>
              </a:spcAft>
              <a:buNone/>
              <a:defRPr sz="1400"/>
            </a:lvl5pPr>
            <a:lvl6pPr marL="0" indent="0">
              <a:spcAft>
                <a:spcPts val="0"/>
              </a:spcAft>
              <a:buNone/>
              <a:defRPr sz="1400"/>
            </a:lvl6pPr>
            <a:lvl7pPr marL="0" indent="0">
              <a:spcAft>
                <a:spcPts val="0"/>
              </a:spcAft>
              <a:buNone/>
              <a:defRPr sz="1400"/>
            </a:lvl7pPr>
            <a:lvl8pPr marL="0" indent="0">
              <a:spcAft>
                <a:spcPts val="0"/>
              </a:spcAft>
              <a:buNone/>
              <a:defRPr sz="1400"/>
            </a:lvl8pPr>
            <a:lvl9pPr marL="0" indent="0">
              <a:spcAft>
                <a:spcPts val="0"/>
              </a:spcAft>
              <a:buNone/>
              <a:defRPr sz="1400"/>
            </a:lvl9pPr>
          </a:lstStyle>
          <a:p>
            <a:pPr lvl="0"/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45D6889-56A7-4C66-A17B-55613EA2729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32194" y="1282881"/>
            <a:ext cx="2016519" cy="12172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 baseline="0"/>
            </a:lvl1pPr>
            <a:lvl2pPr>
              <a:spcAft>
                <a:spcPts val="0"/>
              </a:spcAft>
              <a:defRPr sz="1400" b="0"/>
            </a:lvl2pPr>
            <a:lvl3pPr marL="0" indent="0">
              <a:spcAft>
                <a:spcPts val="0"/>
              </a:spcAft>
              <a:buNone/>
              <a:defRPr sz="1400"/>
            </a:lvl3pPr>
            <a:lvl4pPr marL="0" indent="0">
              <a:spcAft>
                <a:spcPts val="0"/>
              </a:spcAft>
              <a:buNone/>
              <a:defRPr sz="1400"/>
            </a:lvl4pPr>
            <a:lvl5pPr marL="0" indent="0">
              <a:spcAft>
                <a:spcPts val="0"/>
              </a:spcAft>
              <a:buNone/>
              <a:defRPr sz="1400"/>
            </a:lvl5pPr>
            <a:lvl6pPr marL="0" indent="0">
              <a:spcAft>
                <a:spcPts val="0"/>
              </a:spcAft>
              <a:buNone/>
              <a:defRPr sz="1400"/>
            </a:lvl6pPr>
            <a:lvl7pPr marL="0" indent="0">
              <a:spcAft>
                <a:spcPts val="0"/>
              </a:spcAft>
              <a:buNone/>
              <a:defRPr sz="1400"/>
            </a:lvl7pPr>
            <a:lvl8pPr marL="0" indent="0">
              <a:spcAft>
                <a:spcPts val="0"/>
              </a:spcAft>
              <a:buNone/>
              <a:defRPr sz="1400"/>
            </a:lvl8pPr>
            <a:lvl9pPr marL="0" indent="0">
              <a:spcAft>
                <a:spcPts val="0"/>
              </a:spcAft>
              <a:buNone/>
              <a:defRPr sz="1400"/>
            </a:lvl9pPr>
          </a:lstStyle>
          <a:p>
            <a:pPr lvl="0"/>
            <a:endParaRPr lang="en-GB"/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8D6A442-2C08-48EA-9AB1-686CAE3C207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94894" y="2741085"/>
            <a:ext cx="2016519" cy="12172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 baseline="0"/>
            </a:lvl1pPr>
            <a:lvl2pPr>
              <a:spcAft>
                <a:spcPts val="0"/>
              </a:spcAft>
              <a:defRPr sz="1400" b="0"/>
            </a:lvl2pPr>
            <a:lvl3pPr marL="0" indent="0">
              <a:spcAft>
                <a:spcPts val="0"/>
              </a:spcAft>
              <a:buNone/>
              <a:defRPr sz="1400"/>
            </a:lvl3pPr>
            <a:lvl4pPr marL="0" indent="0">
              <a:spcAft>
                <a:spcPts val="0"/>
              </a:spcAft>
              <a:buNone/>
              <a:defRPr sz="1400"/>
            </a:lvl4pPr>
            <a:lvl5pPr marL="0" indent="0">
              <a:spcAft>
                <a:spcPts val="0"/>
              </a:spcAft>
              <a:buNone/>
              <a:defRPr sz="1400"/>
            </a:lvl5pPr>
            <a:lvl6pPr marL="0" indent="0">
              <a:spcAft>
                <a:spcPts val="0"/>
              </a:spcAft>
              <a:buNone/>
              <a:defRPr sz="1400"/>
            </a:lvl6pPr>
            <a:lvl7pPr marL="0" indent="0">
              <a:spcAft>
                <a:spcPts val="0"/>
              </a:spcAft>
              <a:buNone/>
              <a:defRPr sz="1400"/>
            </a:lvl7pPr>
            <a:lvl8pPr marL="0" indent="0">
              <a:spcAft>
                <a:spcPts val="0"/>
              </a:spcAft>
              <a:buNone/>
              <a:defRPr sz="1400"/>
            </a:lvl8pPr>
            <a:lvl9pPr marL="0" indent="0">
              <a:spcAft>
                <a:spcPts val="0"/>
              </a:spcAft>
              <a:buNone/>
              <a:defRPr sz="1400"/>
            </a:lvl9pPr>
          </a:lstStyle>
          <a:p>
            <a:pPr lvl="0"/>
            <a:endParaRPr lang="en-GB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244C7CF-9560-4BE0-8699-8F1133326F3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563544" y="2741085"/>
            <a:ext cx="2016519" cy="12172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 baseline="0"/>
            </a:lvl1pPr>
            <a:lvl2pPr>
              <a:spcAft>
                <a:spcPts val="0"/>
              </a:spcAft>
              <a:defRPr sz="1400" b="0"/>
            </a:lvl2pPr>
            <a:lvl3pPr marL="0" indent="0">
              <a:spcAft>
                <a:spcPts val="0"/>
              </a:spcAft>
              <a:buNone/>
              <a:defRPr sz="1400"/>
            </a:lvl3pPr>
            <a:lvl4pPr marL="0" indent="0">
              <a:spcAft>
                <a:spcPts val="0"/>
              </a:spcAft>
              <a:buNone/>
              <a:defRPr sz="1400"/>
            </a:lvl4pPr>
            <a:lvl5pPr marL="0" indent="0">
              <a:spcAft>
                <a:spcPts val="0"/>
              </a:spcAft>
              <a:buNone/>
              <a:defRPr sz="1400"/>
            </a:lvl5pPr>
            <a:lvl6pPr marL="0" indent="0">
              <a:spcAft>
                <a:spcPts val="0"/>
              </a:spcAft>
              <a:buNone/>
              <a:defRPr sz="1400"/>
            </a:lvl6pPr>
            <a:lvl7pPr marL="0" indent="0">
              <a:spcAft>
                <a:spcPts val="0"/>
              </a:spcAft>
              <a:buNone/>
              <a:defRPr sz="1400"/>
            </a:lvl7pPr>
            <a:lvl8pPr marL="0" indent="0">
              <a:spcAft>
                <a:spcPts val="0"/>
              </a:spcAft>
              <a:buNone/>
              <a:defRPr sz="1400"/>
            </a:lvl8pPr>
            <a:lvl9pPr marL="0" indent="0">
              <a:spcAft>
                <a:spcPts val="0"/>
              </a:spcAft>
              <a:buNone/>
              <a:defRPr sz="1400"/>
            </a:lvl9pPr>
          </a:lstStyle>
          <a:p>
            <a:pPr lvl="0"/>
            <a:endParaRPr lang="en-GB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9CA199A3-5DC8-49D7-BD51-49E160D1459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732194" y="2741085"/>
            <a:ext cx="2016519" cy="1217289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1400" b="1" baseline="0"/>
            </a:lvl1pPr>
            <a:lvl2pPr>
              <a:spcAft>
                <a:spcPts val="0"/>
              </a:spcAft>
              <a:defRPr sz="1400" b="0"/>
            </a:lvl2pPr>
            <a:lvl3pPr marL="0" indent="0">
              <a:spcAft>
                <a:spcPts val="0"/>
              </a:spcAft>
              <a:buNone/>
              <a:defRPr sz="1400"/>
            </a:lvl3pPr>
            <a:lvl4pPr marL="0" indent="0">
              <a:spcAft>
                <a:spcPts val="0"/>
              </a:spcAft>
              <a:buNone/>
              <a:defRPr sz="1400"/>
            </a:lvl4pPr>
            <a:lvl5pPr marL="0" indent="0">
              <a:spcAft>
                <a:spcPts val="0"/>
              </a:spcAft>
              <a:buNone/>
              <a:defRPr sz="1400"/>
            </a:lvl5pPr>
            <a:lvl6pPr marL="0" indent="0">
              <a:spcAft>
                <a:spcPts val="0"/>
              </a:spcAft>
              <a:buNone/>
              <a:defRPr sz="1400"/>
            </a:lvl6pPr>
            <a:lvl7pPr marL="0" indent="0">
              <a:spcAft>
                <a:spcPts val="0"/>
              </a:spcAft>
              <a:buNone/>
              <a:defRPr sz="1400"/>
            </a:lvl7pPr>
            <a:lvl8pPr marL="0" indent="0">
              <a:spcAft>
                <a:spcPts val="0"/>
              </a:spcAft>
              <a:buNone/>
              <a:defRPr sz="1400"/>
            </a:lvl8pPr>
            <a:lvl9pPr marL="0" indent="0">
              <a:spcAft>
                <a:spcPts val="0"/>
              </a:spcAft>
              <a:buNone/>
              <a:defRPr sz="1400"/>
            </a:lvl9pPr>
          </a:lstStyle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560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14FE0-B3E7-4682-B9DC-0D12E0766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89" y="1276350"/>
            <a:ext cx="4105274" cy="34559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B78E44-C4C7-4732-A1CA-032BDFA2A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68F552-338D-4931-A7BB-6F62CB11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C160CE1-83F2-4F27-BAF1-0931D7D46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2F10F8-118C-4859-A9BF-5EDA68F6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B70026E-8B7B-4ABE-A13C-3851E133A6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781051"/>
            <a:ext cx="8353425" cy="2301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 style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362997491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F12C-5C7A-4DB0-B628-D1033456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6F088AF-16F9-4648-BD46-3113BC60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05F02E-E594-4160-A2FF-D7E28210A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A88AC70-FAC5-462B-BACC-B224FEC9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54C7005-88B1-496A-A47C-01DAB7429A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781051"/>
            <a:ext cx="8353425" cy="2301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subtitle style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30334078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O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80C9543-13CC-4164-AD32-D3EBE0FD1EB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4500563" cy="5143500"/>
          </a:xfrm>
          <a:prstGeom prst="rect">
            <a:avLst/>
          </a:prstGeom>
          <a:solidFill>
            <a:schemeClr val="accent2"/>
          </a:solidFill>
        </p:spPr>
        <p:txBody>
          <a:bodyPr anchor="b">
            <a:normAutofit/>
          </a:bodyPr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0749E-741A-4533-A739-57FE277A6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BA0B6E-7611-4934-A581-6F963CD6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7902" y="411163"/>
            <a:ext cx="3840811" cy="539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946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O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80C9543-13CC-4164-AD32-D3EBE0FD1EB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43439" y="0"/>
            <a:ext cx="4500562" cy="5143500"/>
          </a:xfrm>
          <a:prstGeom prst="rect">
            <a:avLst/>
          </a:prstGeom>
          <a:solidFill>
            <a:schemeClr val="accent2"/>
          </a:solidFill>
        </p:spPr>
        <p:txBody>
          <a:bodyPr anchor="b">
            <a:normAutofit/>
          </a:bodyPr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7063D-0C86-47E9-B3C8-F3C8E494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411163"/>
            <a:ext cx="4105274" cy="539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3159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395288"/>
            <a:ext cx="647941" cy="554400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CBA71-A2EF-49E7-B036-C571EC1026EF}"/>
              </a:ext>
            </a:extLst>
          </p:cNvPr>
          <p:cNvSpPr/>
          <p:nvPr userDrawn="1"/>
        </p:nvSpPr>
        <p:spPr>
          <a:xfrm>
            <a:off x="395288" y="1817277"/>
            <a:ext cx="3069480" cy="70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GB" sz="45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F7CB4F2-9EE9-44D2-8DB6-6D80F2242B44}"/>
              </a:ext>
            </a:extLst>
          </p:cNvPr>
          <p:cNvSpPr/>
          <p:nvPr userDrawn="1"/>
        </p:nvSpPr>
        <p:spPr>
          <a:xfrm>
            <a:off x="5561174" y="1381517"/>
            <a:ext cx="3582826" cy="3761983"/>
          </a:xfrm>
          <a:custGeom>
            <a:avLst/>
            <a:gdLst>
              <a:gd name="connsiteX0" fmla="*/ 1699109 w 3582826"/>
              <a:gd name="connsiteY0" fmla="*/ 0 h 3761983"/>
              <a:gd name="connsiteX1" fmla="*/ 3500932 w 3582826"/>
              <a:gd name="connsiteY1" fmla="*/ 603529 h 3761983"/>
              <a:gd name="connsiteX2" fmla="*/ 3582826 w 3582826"/>
              <a:gd name="connsiteY2" fmla="*/ 670682 h 3761983"/>
              <a:gd name="connsiteX3" fmla="*/ 3582826 w 3582826"/>
              <a:gd name="connsiteY3" fmla="*/ 3761983 h 3761983"/>
              <a:gd name="connsiteX4" fmla="*/ 3262516 w 3582826"/>
              <a:gd name="connsiteY4" fmla="*/ 3761983 h 3761983"/>
              <a:gd name="connsiteX5" fmla="*/ 3283901 w 3582826"/>
              <a:gd name="connsiteY5" fmla="*/ 3533863 h 3761983"/>
              <a:gd name="connsiteX6" fmla="*/ 1641950 w 3582826"/>
              <a:gd name="connsiteY6" fmla="*/ 1768151 h 3761983"/>
              <a:gd name="connsiteX7" fmla="*/ 1641950 w 3582826"/>
              <a:gd name="connsiteY7" fmla="*/ 1768153 h 3761983"/>
              <a:gd name="connsiteX8" fmla="*/ 1644218 w 3582826"/>
              <a:gd name="connsiteY8" fmla="*/ 1768276 h 3761983"/>
              <a:gd name="connsiteX9" fmla="*/ 1644218 w 3582826"/>
              <a:gd name="connsiteY9" fmla="*/ 3761983 h 3761983"/>
              <a:gd name="connsiteX10" fmla="*/ 1641950 w 3582826"/>
              <a:gd name="connsiteY10" fmla="*/ 3761983 h 3761983"/>
              <a:gd name="connsiteX11" fmla="*/ 1635602 w 3582826"/>
              <a:gd name="connsiteY11" fmla="*/ 3761983 h 3761983"/>
              <a:gd name="connsiteX12" fmla="*/ 21384 w 3582826"/>
              <a:gd name="connsiteY12" fmla="*/ 3761983 h 3761983"/>
              <a:gd name="connsiteX13" fmla="*/ 0 w 3582826"/>
              <a:gd name="connsiteY13" fmla="*/ 3533865 h 3761983"/>
              <a:gd name="connsiteX14" fmla="*/ 1474070 w 3582826"/>
              <a:gd name="connsiteY14" fmla="*/ 1777269 h 3761983"/>
              <a:gd name="connsiteX15" fmla="*/ 1635602 w 3582826"/>
              <a:gd name="connsiteY15" fmla="*/ 1768498 h 3761983"/>
              <a:gd name="connsiteX16" fmla="*/ 1635602 w 3582826"/>
              <a:gd name="connsiteY16" fmla="*/ 1761 h 3761983"/>
              <a:gd name="connsiteX17" fmla="*/ 1699109 w 3582826"/>
              <a:gd name="connsiteY17" fmla="*/ 0 h 376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582826" h="3761983">
                <a:moveTo>
                  <a:pt x="1699109" y="0"/>
                </a:moveTo>
                <a:cubicBezTo>
                  <a:pt x="2366545" y="0"/>
                  <a:pt x="2986591" y="222492"/>
                  <a:pt x="3500932" y="603529"/>
                </a:cubicBezTo>
                <a:lnTo>
                  <a:pt x="3582826" y="670682"/>
                </a:lnTo>
                <a:lnTo>
                  <a:pt x="3582826" y="3761983"/>
                </a:lnTo>
                <a:lnTo>
                  <a:pt x="3262516" y="3761983"/>
                </a:lnTo>
                <a:lnTo>
                  <a:pt x="3283901" y="3533863"/>
                </a:lnTo>
                <a:cubicBezTo>
                  <a:pt x="3283901" y="2558687"/>
                  <a:pt x="2548775" y="1768151"/>
                  <a:pt x="1641950" y="1768151"/>
                </a:cubicBezTo>
                <a:lnTo>
                  <a:pt x="1641950" y="1768153"/>
                </a:lnTo>
                <a:lnTo>
                  <a:pt x="1644218" y="1768276"/>
                </a:lnTo>
                <a:lnTo>
                  <a:pt x="1644218" y="3761983"/>
                </a:lnTo>
                <a:lnTo>
                  <a:pt x="1641950" y="3761983"/>
                </a:lnTo>
                <a:lnTo>
                  <a:pt x="1635602" y="3761983"/>
                </a:lnTo>
                <a:lnTo>
                  <a:pt x="21384" y="3761983"/>
                </a:lnTo>
                <a:lnTo>
                  <a:pt x="0" y="3533865"/>
                </a:lnTo>
                <a:cubicBezTo>
                  <a:pt x="0" y="2619638"/>
                  <a:pt x="646107" y="1867691"/>
                  <a:pt x="1474070" y="1777269"/>
                </a:cubicBezTo>
                <a:lnTo>
                  <a:pt x="1635602" y="1768498"/>
                </a:lnTo>
                <a:lnTo>
                  <a:pt x="1635602" y="1761"/>
                </a:lnTo>
                <a:cubicBezTo>
                  <a:pt x="1656709" y="226"/>
                  <a:pt x="1677886" y="0"/>
                  <a:pt x="16991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8" tIns="45719" rIns="91438" bIns="45719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342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E80C9543-13CC-4164-AD32-D3EBE0FD1EB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411095" y="0"/>
            <a:ext cx="3732905" cy="5143500"/>
          </a:xfrm>
          <a:prstGeom prst="rect">
            <a:avLst/>
          </a:prstGeom>
          <a:solidFill>
            <a:schemeClr val="accent2"/>
          </a:solidFill>
        </p:spPr>
        <p:txBody>
          <a:bodyPr anchor="b">
            <a:normAutofit/>
          </a:bodyPr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7063D-0C86-47E9-B3C8-F3C8E494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11163"/>
            <a:ext cx="4248149" cy="539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41429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02845" y="1283113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accent2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4655820" y="0"/>
            <a:ext cx="178915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470DA-9AF9-4E1C-9972-1EEDFB2A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411163"/>
            <a:ext cx="4105274" cy="539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FA486-39EE-4C08-9B3E-3C0F25106790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83B88-9A22-4FC3-BA67-4A9E99F018AF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4BD005-196C-4BC3-863B-0B36448CECA0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AC5D69C9-F508-4C1F-8E9D-94033E5A515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2495690" y="1283113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accent2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35735DD-D894-481C-8C66-1C735F561AAF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770974" y="1283113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tx1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2ABA786-DEA0-420E-9905-90955A8C402E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777299" y="1283113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accent2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C541FAF-8FA6-4AFF-A135-34F225CF437A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02845" y="2854652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accent2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accent6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B3AFA1DA-6C8A-42BB-BE55-D42BC76BD03D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495690" y="2854652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accent2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E440EC27-91D7-4A75-8B14-FA5D45F93E59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777299" y="2854652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accent2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6371826F-BAAD-40E8-9D8E-29875B06A86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4769202" y="1921951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0" indent="0">
              <a:buNone/>
              <a:defRPr sz="1100">
                <a:solidFill>
                  <a:schemeClr val="bg1"/>
                </a:solidFill>
              </a:defRPr>
            </a:lvl5pPr>
            <a:lvl6pPr marL="0" indent="0">
              <a:buNone/>
              <a:defRPr sz="1100">
                <a:solidFill>
                  <a:schemeClr val="bg1"/>
                </a:solidFill>
              </a:defRPr>
            </a:lvl6pPr>
            <a:lvl7pPr marL="0" indent="0">
              <a:buNone/>
              <a:defRPr sz="1100">
                <a:solidFill>
                  <a:schemeClr val="bg1"/>
                </a:solidFill>
              </a:defRPr>
            </a:lvl7pPr>
            <a:lvl8pPr marL="0" indent="0">
              <a:buNone/>
              <a:defRPr sz="1100">
                <a:solidFill>
                  <a:schemeClr val="bg1"/>
                </a:solidFill>
              </a:defRPr>
            </a:lvl8pPr>
            <a:lvl9pPr marL="0" indent="0"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21D3C68B-2EE7-4A9A-BB75-10624009AE88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401073" y="1921951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tx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/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  <a:lvl6pPr marL="0" indent="0">
              <a:buNone/>
              <a:defRPr sz="1100">
                <a:solidFill>
                  <a:schemeClr val="tx1"/>
                </a:solidFill>
              </a:defRPr>
            </a:lvl6pPr>
            <a:lvl7pPr marL="0" indent="0">
              <a:buNone/>
              <a:defRPr sz="1100">
                <a:solidFill>
                  <a:schemeClr val="tx1"/>
                </a:solidFill>
              </a:defRPr>
            </a:lvl7pPr>
            <a:lvl8pPr marL="0" indent="0">
              <a:buNone/>
              <a:defRPr sz="1100">
                <a:solidFill>
                  <a:schemeClr val="tx1"/>
                </a:solidFill>
              </a:defRPr>
            </a:lvl8pPr>
            <a:lvl9pPr marL="0" indent="0"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06F68A80-B91B-4960-A563-3DE3021F0FC6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769202" y="3493490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bg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bg1"/>
                </a:solidFill>
              </a:defRPr>
            </a:lvl3pPr>
            <a:lvl4pPr marL="0" indent="0">
              <a:buNone/>
              <a:defRPr sz="1100">
                <a:solidFill>
                  <a:schemeClr val="bg1"/>
                </a:solidFill>
              </a:defRPr>
            </a:lvl4pPr>
            <a:lvl5pPr marL="0" indent="0">
              <a:buNone/>
              <a:defRPr sz="1100">
                <a:solidFill>
                  <a:schemeClr val="bg1"/>
                </a:solidFill>
              </a:defRPr>
            </a:lvl5pPr>
            <a:lvl6pPr marL="0" indent="0">
              <a:buNone/>
              <a:defRPr sz="1100">
                <a:solidFill>
                  <a:schemeClr val="bg1"/>
                </a:solidFill>
              </a:defRPr>
            </a:lvl6pPr>
            <a:lvl7pPr marL="0" indent="0">
              <a:buNone/>
              <a:defRPr sz="1100">
                <a:solidFill>
                  <a:schemeClr val="bg1"/>
                </a:solidFill>
              </a:defRPr>
            </a:lvl7pPr>
            <a:lvl8pPr marL="0" indent="0">
              <a:buNone/>
              <a:defRPr sz="1100">
                <a:solidFill>
                  <a:schemeClr val="bg1"/>
                </a:solidFill>
              </a:defRPr>
            </a:lvl8pPr>
            <a:lvl9pPr marL="0" indent="0"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F27B70F5-7F1C-4E11-B2D6-F639A37547EA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2493918" y="1921951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tx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/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  <a:lvl6pPr marL="0" indent="0">
              <a:buNone/>
              <a:defRPr sz="1100">
                <a:solidFill>
                  <a:schemeClr val="tx1"/>
                </a:solidFill>
              </a:defRPr>
            </a:lvl6pPr>
            <a:lvl7pPr marL="0" indent="0">
              <a:buNone/>
              <a:defRPr sz="1100">
                <a:solidFill>
                  <a:schemeClr val="tx1"/>
                </a:solidFill>
              </a:defRPr>
            </a:lvl7pPr>
            <a:lvl8pPr marL="0" indent="0">
              <a:buNone/>
              <a:defRPr sz="1100">
                <a:solidFill>
                  <a:schemeClr val="tx1"/>
                </a:solidFill>
              </a:defRPr>
            </a:lvl8pPr>
            <a:lvl9pPr marL="0" indent="0"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FA69F292-0A74-4AE1-B503-E43C7CEF235D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6775527" y="1921951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tx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/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  <a:lvl6pPr marL="0" indent="0">
              <a:buNone/>
              <a:defRPr sz="1100">
                <a:solidFill>
                  <a:schemeClr val="tx1"/>
                </a:solidFill>
              </a:defRPr>
            </a:lvl6pPr>
            <a:lvl7pPr marL="0" indent="0">
              <a:buNone/>
              <a:defRPr sz="1100">
                <a:solidFill>
                  <a:schemeClr val="tx1"/>
                </a:solidFill>
              </a:defRPr>
            </a:lvl7pPr>
            <a:lvl8pPr marL="0" indent="0">
              <a:buNone/>
              <a:defRPr sz="1100">
                <a:solidFill>
                  <a:schemeClr val="tx1"/>
                </a:solidFill>
              </a:defRPr>
            </a:lvl8pPr>
            <a:lvl9pPr marL="0" indent="0"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D3C9F13A-A515-42DB-BBC9-81C9F72ADA62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401073" y="3493490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tx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/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  <a:lvl6pPr marL="0" indent="0">
              <a:buNone/>
              <a:defRPr sz="1100">
                <a:solidFill>
                  <a:schemeClr val="tx1"/>
                </a:solidFill>
              </a:defRPr>
            </a:lvl6pPr>
            <a:lvl7pPr marL="0" indent="0">
              <a:buNone/>
              <a:defRPr sz="1100">
                <a:solidFill>
                  <a:schemeClr val="tx1"/>
                </a:solidFill>
              </a:defRPr>
            </a:lvl7pPr>
            <a:lvl8pPr marL="0" indent="0">
              <a:buNone/>
              <a:defRPr sz="1100">
                <a:solidFill>
                  <a:schemeClr val="tx1"/>
                </a:solidFill>
              </a:defRPr>
            </a:lvl8pPr>
            <a:lvl9pPr marL="0" indent="0"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B1200441-C737-495A-A089-3923A07D3587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2493918" y="3493490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tx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/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  <a:lvl6pPr marL="0" indent="0">
              <a:buNone/>
              <a:defRPr sz="1100">
                <a:solidFill>
                  <a:schemeClr val="tx1"/>
                </a:solidFill>
              </a:defRPr>
            </a:lvl6pPr>
            <a:lvl7pPr marL="0" indent="0">
              <a:buNone/>
              <a:defRPr sz="1100">
                <a:solidFill>
                  <a:schemeClr val="tx1"/>
                </a:solidFill>
              </a:defRPr>
            </a:lvl7pPr>
            <a:lvl8pPr marL="0" indent="0">
              <a:buNone/>
              <a:defRPr sz="1100">
                <a:solidFill>
                  <a:schemeClr val="tx1"/>
                </a:solidFill>
              </a:defRPr>
            </a:lvl8pPr>
            <a:lvl9pPr marL="0" indent="0"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1357E2E6-DAC6-450F-8061-62F6589471C6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6775527" y="3493490"/>
            <a:ext cx="1558847" cy="659270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1100" baseline="0">
                <a:solidFill>
                  <a:schemeClr val="tx1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100" baseline="0"/>
            </a:lvl2pPr>
            <a:lvl3pPr marL="0" indent="0">
              <a:lnSpc>
                <a:spcPct val="90000"/>
              </a:lnSpc>
              <a:buNone/>
              <a:defRPr sz="1100">
                <a:solidFill>
                  <a:schemeClr val="tx1"/>
                </a:solidFill>
              </a:defRPr>
            </a:lvl3pPr>
            <a:lvl4pPr marL="0" indent="0">
              <a:buNone/>
              <a:defRPr sz="1100">
                <a:solidFill>
                  <a:schemeClr val="tx1"/>
                </a:solidFill>
              </a:defRPr>
            </a:lvl4pPr>
            <a:lvl5pPr marL="0" indent="0">
              <a:buNone/>
              <a:defRPr sz="1100">
                <a:solidFill>
                  <a:schemeClr val="tx1"/>
                </a:solidFill>
              </a:defRPr>
            </a:lvl5pPr>
            <a:lvl6pPr marL="0" indent="0">
              <a:buNone/>
              <a:defRPr sz="1100">
                <a:solidFill>
                  <a:schemeClr val="tx1"/>
                </a:solidFill>
              </a:defRPr>
            </a:lvl6pPr>
            <a:lvl7pPr marL="0" indent="0">
              <a:buNone/>
              <a:defRPr sz="1100">
                <a:solidFill>
                  <a:schemeClr val="tx1"/>
                </a:solidFill>
              </a:defRPr>
            </a:lvl7pPr>
            <a:lvl8pPr marL="0" indent="0">
              <a:buNone/>
              <a:defRPr sz="1100">
                <a:solidFill>
                  <a:schemeClr val="tx1"/>
                </a:solidFill>
              </a:defRPr>
            </a:lvl8pPr>
            <a:lvl9pPr marL="0" indent="0"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Type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7A25AA07-7D08-4561-8EDD-78E9F5D65B2B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4770974" y="2854652"/>
            <a:ext cx="1557075" cy="580067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 sz="4000">
                <a:solidFill>
                  <a:schemeClr val="tx1"/>
                </a:solidFill>
              </a:defRPr>
            </a:lvl2pPr>
            <a:lvl3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3pPr>
            <a:lvl4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4pPr>
            <a:lvl5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5pPr>
            <a:lvl6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6pPr>
            <a:lvl7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7pPr>
            <a:lvl8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8pPr>
            <a:lvl9pPr marL="0" indent="0">
              <a:spcBef>
                <a:spcPts val="1200"/>
              </a:spcBef>
              <a:spcAft>
                <a:spcPts val="1200"/>
              </a:spcAft>
              <a:buNone/>
              <a:defRPr sz="4000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Input</a:t>
            </a:r>
          </a:p>
        </p:txBody>
      </p:sp>
    </p:spTree>
    <p:extLst>
      <p:ext uri="{BB962C8B-B14F-4D97-AF65-F5344CB8AC3E}">
        <p14:creationId xmlns:p14="http://schemas.microsoft.com/office/powerpoint/2010/main" val="1889527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fac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5405907" y="0"/>
            <a:ext cx="1563688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b">
            <a:normAutofit/>
          </a:bodyPr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2490" y="1276351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D975D-921E-432E-BBE8-A92FF0C46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411163"/>
            <a:ext cx="4248149" cy="5397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1F3213A-5701-47E3-B870-7E69774C9F69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2250368" y="1684972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2105E399-863A-49BC-A180-FC99CB82A31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7318411" y="1684972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0443CFF-5053-4745-A85A-B72BE1D9CD1A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4091045" y="1275539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0A1958A-A813-450B-851B-1DDD52881736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402490" y="2973526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0B6ECA3D-7224-49BA-BFF5-CEC5685D1262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2250368" y="3393430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0D4A899-45AF-4962-8FC4-00F4383F339D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4091045" y="2973526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3D34E4E-CEF5-404F-B4FB-142194DF8CDE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7318411" y="3393430"/>
            <a:ext cx="1028277" cy="1338908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FB6BC"/>
              </a:buClr>
              <a:buSzTx/>
              <a:buFont typeface="Arial" panose="020B0604020202020204" pitchFamily="34" charset="0"/>
              <a:buNone/>
              <a:tabLst/>
              <a:defRPr sz="3000" baseline="0">
                <a:solidFill>
                  <a:schemeClr val="accent2"/>
                </a:solidFill>
              </a:defRPr>
            </a:lvl1pPr>
            <a:lvl2pPr marL="0" indent="0">
              <a:buClr>
                <a:srgbClr val="2FB6BC"/>
              </a:buClr>
              <a:buFont typeface="Arial" panose="020B0604020202020204" pitchFamily="34" charset="0"/>
              <a:buNone/>
              <a:defRPr sz="1500" baseline="0">
                <a:solidFill>
                  <a:schemeClr val="accent2"/>
                </a:solidFill>
              </a:defRPr>
            </a:lvl2pPr>
            <a:lvl3pPr marL="0" indent="0">
              <a:buNone/>
              <a:defRPr sz="1100"/>
            </a:lvl3pPr>
          </a:lstStyle>
          <a:p>
            <a:pPr lvl="2"/>
            <a:r>
              <a:rPr lang="en-GB"/>
              <a:t>Type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1DD28-AF13-4DC3-AD90-7B2ED0842918}"/>
              </a:ext>
            </a:extLst>
          </p:cNvPr>
          <p:cNvSpPr>
            <a:spLocks noGrp="1"/>
          </p:cNvSpPr>
          <p:nvPr>
            <p:ph type="dt" sz="half" idx="78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91DCB-15D8-4A4E-86EF-FA4127116FF3}"/>
              </a:ext>
            </a:extLst>
          </p:cNvPr>
          <p:cNvSpPr>
            <a:spLocks noGrp="1"/>
          </p:cNvSpPr>
          <p:nvPr>
            <p:ph type="ftr" sz="quarter" idx="79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60C3F-2179-4684-A583-994975D8DD9A}"/>
              </a:ext>
            </a:extLst>
          </p:cNvPr>
          <p:cNvSpPr>
            <a:spLocks noGrp="1"/>
          </p:cNvSpPr>
          <p:nvPr>
            <p:ph type="sldNum" sz="quarter" idx="80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78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95289" y="1276350"/>
            <a:ext cx="1897723" cy="12860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395289" y="2582483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2C6CFE-C4E0-4919-9CBC-CA0B170C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34E919-FDE5-40DB-9B7B-636A6B55CC25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A097A5E-9204-4908-BE1D-533F343B94D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F68CD3-0E4A-41D9-9788-F4BFED0CACBF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1" name="Picture Placeholder 2">
            <a:extLst>
              <a:ext uri="{FF2B5EF4-FFF2-40B4-BE49-F238E27FC236}">
                <a16:creationId xmlns:a16="http://schemas.microsoft.com/office/drawing/2014/main" id="{AC44B617-A869-4E1D-87A3-90E1D4A22DD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547189" y="1276350"/>
            <a:ext cx="1897723" cy="12860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13ED29BC-0510-49F5-9CC1-AC89C0F5317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699089" y="1276350"/>
            <a:ext cx="1897723" cy="128609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3" name="Picture Placeholder 2">
            <a:extLst>
              <a:ext uri="{FF2B5EF4-FFF2-40B4-BE49-F238E27FC236}">
                <a16:creationId xmlns:a16="http://schemas.microsoft.com/office/drawing/2014/main" id="{11E3C92C-1AF4-415B-9BEF-C3649AF21CD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850990" y="1276350"/>
            <a:ext cx="1897723" cy="128609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1EBEF6A7-97B0-4CB8-A9AE-7B9E2DC869C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95289" y="3006409"/>
            <a:ext cx="1897723" cy="12860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8" name="Picture Placeholder 2">
            <a:extLst>
              <a:ext uri="{FF2B5EF4-FFF2-40B4-BE49-F238E27FC236}">
                <a16:creationId xmlns:a16="http://schemas.microsoft.com/office/drawing/2014/main" id="{7321BFA9-767D-4941-A3A2-083CDC4C5A2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2547189" y="3006409"/>
            <a:ext cx="1897723" cy="12860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id="{ABD6DC73-FE00-4AFA-9629-8366772DA45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699089" y="3006409"/>
            <a:ext cx="1897723" cy="128609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0" name="Picture Placeholder 2">
            <a:extLst>
              <a:ext uri="{FF2B5EF4-FFF2-40B4-BE49-F238E27FC236}">
                <a16:creationId xmlns:a16="http://schemas.microsoft.com/office/drawing/2014/main" id="{1BC6C06F-587E-4B61-ACC4-5706C494104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850990" y="3006409"/>
            <a:ext cx="1897723" cy="1286097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 anchor="b"/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A64E67ED-CF17-49C5-9F45-8072F793EE6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547189" y="2582483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DC8F6F37-0967-4DAD-A7C1-A746152534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9089" y="2582483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F145F218-106D-42FD-9A4A-AAC03BB6539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50990" y="2582483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9EB17CB3-7BA0-4009-810C-DB37D65ADB8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95289" y="4312541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D0BA9FEF-6DFC-4D06-AF09-E4300F5202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547189" y="4312541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03C395DA-AA85-4007-8517-427A9DCC2E2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99089" y="4312541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44F465A5-8A4A-45C9-8F79-7984468B364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850990" y="4312541"/>
            <a:ext cx="1897723" cy="403890"/>
          </a:xfrm>
          <a:prstGeom prst="rect">
            <a:avLst/>
          </a:prstGeom>
        </p:spPr>
        <p:txBody>
          <a:bodyPr lIns="0" tIns="36000" bIns="36000"/>
          <a:lstStyle>
            <a:lvl1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1pPr>
            <a:lvl2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>
                <a:solidFill>
                  <a:schemeClr val="tx2"/>
                </a:solidFill>
              </a:defRPr>
            </a:lvl2pPr>
            <a:lvl3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3pPr>
            <a:lvl4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4pPr>
            <a:lvl5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5pPr>
            <a:lvl6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6pPr>
            <a:lvl7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7pPr>
            <a:lvl8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8pPr>
            <a:lvl9pPr marL="0" indent="0">
              <a:lnSpc>
                <a:spcPct val="8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1925D7FF-0E2E-4AFF-BEAE-67BB3A0FE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781051"/>
            <a:ext cx="8353425" cy="2301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subtitle style – 1 line only</a:t>
            </a:r>
          </a:p>
        </p:txBody>
      </p:sp>
    </p:spTree>
    <p:extLst>
      <p:ext uri="{BB962C8B-B14F-4D97-AF65-F5344CB8AC3E}">
        <p14:creationId xmlns:p14="http://schemas.microsoft.com/office/powerpoint/2010/main" val="17385939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4A2C696-A708-43D2-8CB4-71D61BD6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4572000"/>
            <a:ext cx="8353424" cy="341313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80A0B9-3AAB-48C3-8C56-CDCB523F4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8307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 anchor="b">
            <a:noAutofit/>
          </a:bodyPr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05488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A80A0B9-3AAB-48C3-8C56-CDCB523F4E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396000" tIns="648000" rIns="396000" bIns="396000" anchor="b">
            <a:noAutofit/>
          </a:bodyPr>
          <a:lstStyle>
            <a:lvl1pPr algn="ctr">
              <a:defRPr sz="5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306300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66E9E2-03A4-4160-BE7E-187915D8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24 May 2019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5279F-9899-46DE-ACA8-F3E7C5424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Mott MacDonald | Point Hudson Marina Breakwater Rehabilitation/Replacement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13E61-3D8F-4FC6-9ED6-E983E01F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9A5E-8771-451B-A65D-F2E804806B1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5892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Ston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BF12C-5C7A-4DB0-B628-D103345612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Title style – 1 line only</a:t>
            </a:r>
            <a:endParaRPr lang="en-GB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01773E0-D94B-4444-9A72-81C1F4EB93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87" y="805004"/>
            <a:ext cx="8353424" cy="218141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50" b="1">
                <a:solidFill>
                  <a:schemeClr val="tx2"/>
                </a:solidFill>
              </a:defRPr>
            </a:lvl1pPr>
            <a:lvl2pPr marL="457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 – 1 line only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C735F-6046-4C2B-B84E-0EBB20F2A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50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150"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8272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 (N/S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3476010" name="image" descr="{&quot;templafy&quot;:{&quot;id&quot;:&quot;6b1a634e-a5f0-465b-b500-16544f47e12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6" y="395288"/>
            <a:ext cx="648169" cy="553500"/>
          </a:xfrm>
          <a:prstGeom prst="rect">
            <a:avLst/>
          </a:prstGeom>
        </p:spPr>
      </p:pic>
      <p:sp>
        <p:nvSpPr>
          <p:cNvPr id="11" name="text" descr="{&quot;templafy&quot;:{&quot;id&quot;:&quot;5755cf13-431b-4e0a-b9bb-3c9ce3564f7d&quot;}}" title="text">
            <a:extLst>
              <a:ext uri="{FF2B5EF4-FFF2-40B4-BE49-F238E27FC236}">
                <a16:creationId xmlns:a16="http://schemas.microsoft.com/office/drawing/2014/main" id="{E5D0BC48-5862-4884-83B7-4ADC6D93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2" y="2150049"/>
            <a:ext cx="5072063" cy="457049"/>
          </a:xfrm>
          <a:prstGeom prst="rect">
            <a:avLst/>
          </a:prstGeom>
        </p:spPr>
        <p:txBody>
          <a:bodyPr wrap="square" lIns="0" anchor="b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Title here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2E35A45-52D1-4A91-B9F5-57C2539FB55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90" y="2858296"/>
            <a:ext cx="4248166" cy="228524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bg1"/>
                </a:solidFill>
              </a:defRPr>
            </a:lvl1pPr>
            <a:lvl2pPr marL="457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6" name="text" descr="{&quot;templafy&quot;:{&quot;id&quot;:&quot;5ecd3acf-05ec-4433-853e-451510006354&quot;}}" title="Form.Confidentiality.ShowNameConfidentiality">
            <a:extLst>
              <a:ext uri="{FF2B5EF4-FFF2-40B4-BE49-F238E27FC236}">
                <a16:creationId xmlns:a16="http://schemas.microsoft.com/office/drawing/2014/main" id="{58D8EDCF-52AE-4E2A-AB5F-32CE69EDC7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5289" y="4853109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25" b="0">
                <a:solidFill>
                  <a:schemeClr val="bg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t>Confidential - Standard</a:t>
            </a:r>
          </a:p>
        </p:txBody>
      </p:sp>
    </p:spTree>
    <p:extLst>
      <p:ext uri="{BB962C8B-B14F-4D97-AF65-F5344CB8AC3E}">
        <p14:creationId xmlns:p14="http://schemas.microsoft.com/office/powerpoint/2010/main" val="23007937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2">
    <p:bg>
      <p:bgPr>
        <a:solidFill>
          <a:srgbClr val="216B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20370A-2695-4947-951E-686D2866F8C4}"/>
              </a:ext>
            </a:extLst>
          </p:cNvPr>
          <p:cNvSpPr/>
          <p:nvPr userDrawn="1"/>
        </p:nvSpPr>
        <p:spPr>
          <a:xfrm>
            <a:off x="5561173" y="964331"/>
            <a:ext cx="3582827" cy="4179169"/>
          </a:xfrm>
          <a:custGeom>
            <a:avLst/>
            <a:gdLst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910373 h 1102259"/>
              <a:gd name="connsiteX5" fmla="*/ 944793 w 944973"/>
              <a:gd name="connsiteY5" fmla="*/ 1102259 h 1102259"/>
              <a:gd name="connsiteX6" fmla="*/ 0 w 944973"/>
              <a:gd name="connsiteY6" fmla="*/ 1102259 h 1102259"/>
              <a:gd name="connsiteX7" fmla="*/ 0 w 944973"/>
              <a:gd name="connsiteY7" fmla="*/ 168656 h 1102259"/>
              <a:gd name="connsiteX8" fmla="*/ 385742 w 944973"/>
              <a:gd name="connsiteY8" fmla="*/ 554397 h 1102259"/>
              <a:gd name="connsiteX9" fmla="*/ 924040 w 944973"/>
              <a:gd name="connsiteY9" fmla="*/ 20754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1102259 h 1102259"/>
              <a:gd name="connsiteX5" fmla="*/ 0 w 944973"/>
              <a:gd name="connsiteY5" fmla="*/ 1102259 h 1102259"/>
              <a:gd name="connsiteX6" fmla="*/ 0 w 944973"/>
              <a:gd name="connsiteY6" fmla="*/ 168656 h 1102259"/>
              <a:gd name="connsiteX7" fmla="*/ 385742 w 944973"/>
              <a:gd name="connsiteY7" fmla="*/ 554397 h 1102259"/>
              <a:gd name="connsiteX8" fmla="*/ 924040 w 944973"/>
              <a:gd name="connsiteY8" fmla="*/ 20754 h 1102259"/>
              <a:gd name="connsiteX9" fmla="*/ 944793 w 944973"/>
              <a:gd name="connsiteY9" fmla="*/ 0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1102259 h 1102259"/>
              <a:gd name="connsiteX5" fmla="*/ 0 w 944973"/>
              <a:gd name="connsiteY5" fmla="*/ 1102259 h 1102259"/>
              <a:gd name="connsiteX6" fmla="*/ 0 w 944973"/>
              <a:gd name="connsiteY6" fmla="*/ 168656 h 1102259"/>
              <a:gd name="connsiteX7" fmla="*/ 385742 w 944973"/>
              <a:gd name="connsiteY7" fmla="*/ 554397 h 1102259"/>
              <a:gd name="connsiteX8" fmla="*/ 944793 w 944973"/>
              <a:gd name="connsiteY8" fmla="*/ 0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793 w 944973"/>
              <a:gd name="connsiteY3" fmla="*/ 1102259 h 1102259"/>
              <a:gd name="connsiteX4" fmla="*/ 0 w 944973"/>
              <a:gd name="connsiteY4" fmla="*/ 1102259 h 1102259"/>
              <a:gd name="connsiteX5" fmla="*/ 0 w 944973"/>
              <a:gd name="connsiteY5" fmla="*/ 168656 h 1102259"/>
              <a:gd name="connsiteX6" fmla="*/ 385742 w 944973"/>
              <a:gd name="connsiteY6" fmla="*/ 554397 h 1102259"/>
              <a:gd name="connsiteX7" fmla="*/ 944793 w 944973"/>
              <a:gd name="connsiteY7" fmla="*/ 0 h 11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4973" h="1102259">
                <a:moveTo>
                  <a:pt x="944793" y="0"/>
                </a:moveTo>
                <a:lnTo>
                  <a:pt x="944793" y="180"/>
                </a:lnTo>
                <a:lnTo>
                  <a:pt x="944973" y="1"/>
                </a:lnTo>
                <a:lnTo>
                  <a:pt x="944793" y="1102259"/>
                </a:lnTo>
                <a:lnTo>
                  <a:pt x="0" y="1102259"/>
                </a:lnTo>
                <a:lnTo>
                  <a:pt x="0" y="168656"/>
                </a:lnTo>
                <a:lnTo>
                  <a:pt x="385742" y="554397"/>
                </a:lnTo>
                <a:lnTo>
                  <a:pt x="944793" y="0"/>
                </a:lnTo>
                <a:close/>
              </a:path>
            </a:pathLst>
          </a:custGeom>
          <a:solidFill>
            <a:srgbClr val="EDEBE6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C524BF0F-ED90-4121-8232-779C54D8F4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</a:t>
            </a:r>
            <a:endParaRPr lang="en-GB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5A10E14-7E9B-4DDF-8B52-2013133EA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3219451"/>
            <a:ext cx="4121150" cy="5254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None/>
              <a:defRPr sz="1100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6pPr>
            <a:lvl7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7pPr>
            <a:lvl8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8pPr>
            <a:lvl9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9pPr>
          </a:lstStyle>
          <a:p>
            <a:pPr lvl="2"/>
            <a:r>
              <a:rPr lang="en-US"/>
              <a:t>Client Name</a:t>
            </a:r>
          </a:p>
          <a:p>
            <a:pPr lvl="2"/>
            <a:r>
              <a:rPr lang="en-US"/>
              <a:t>Ref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69AB8158-F9F0-4153-9D08-A321E687B62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5288" y="3744913"/>
            <a:ext cx="950400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Client Logo</a:t>
            </a:r>
            <a:endParaRPr lang="en-GB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F5405FC6-6C36-419D-9D3C-540DCE5943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3074" y="3744913"/>
            <a:ext cx="950401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 baseline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Partner  Logo</a:t>
            </a:r>
            <a:endParaRPr lang="en-GB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9951F095-226D-4DC2-8D51-4B7534539BB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90" y="2608265"/>
            <a:ext cx="5081585" cy="5254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  <a:endParaRPr lang="en-GB" dirty="0"/>
          </a:p>
        </p:txBody>
      </p:sp>
      <p:pic>
        <p:nvPicPr>
          <p:cNvPr id="13" name="image" descr="{&quot;templafy&quot;:{&quot;id&quot;:&quot;6b1a634e-a5f0-465b-b500-16544f47e123&quot;}}">
            <a:extLst>
              <a:ext uri="{FF2B5EF4-FFF2-40B4-BE49-F238E27FC236}">
                <a16:creationId xmlns:a16="http://schemas.microsoft.com/office/drawing/2014/main" id="{41FF7CCA-7BA1-493D-BE18-97A5BFEEB7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6" y="395288"/>
            <a:ext cx="648169" cy="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03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D837046-A40D-4712-AD41-9E131266D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bg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8CE09F7-4401-4A29-90B4-979E63039C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89" y="2608264"/>
            <a:ext cx="5081585" cy="156112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E69315-D8E9-4C26-A3BF-838B1E3090EF}"/>
              </a:ext>
            </a:extLst>
          </p:cNvPr>
          <p:cNvSpPr/>
          <p:nvPr userDrawn="1"/>
        </p:nvSpPr>
        <p:spPr>
          <a:xfrm>
            <a:off x="5561173" y="964331"/>
            <a:ext cx="3582827" cy="4179169"/>
          </a:xfrm>
          <a:custGeom>
            <a:avLst/>
            <a:gdLst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910373 h 1102259"/>
              <a:gd name="connsiteX5" fmla="*/ 944793 w 944973"/>
              <a:gd name="connsiteY5" fmla="*/ 1102259 h 1102259"/>
              <a:gd name="connsiteX6" fmla="*/ 0 w 944973"/>
              <a:gd name="connsiteY6" fmla="*/ 1102259 h 1102259"/>
              <a:gd name="connsiteX7" fmla="*/ 0 w 944973"/>
              <a:gd name="connsiteY7" fmla="*/ 168656 h 1102259"/>
              <a:gd name="connsiteX8" fmla="*/ 385742 w 944973"/>
              <a:gd name="connsiteY8" fmla="*/ 554397 h 1102259"/>
              <a:gd name="connsiteX9" fmla="*/ 924040 w 944973"/>
              <a:gd name="connsiteY9" fmla="*/ 20754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1102259 h 1102259"/>
              <a:gd name="connsiteX5" fmla="*/ 0 w 944973"/>
              <a:gd name="connsiteY5" fmla="*/ 1102259 h 1102259"/>
              <a:gd name="connsiteX6" fmla="*/ 0 w 944973"/>
              <a:gd name="connsiteY6" fmla="*/ 168656 h 1102259"/>
              <a:gd name="connsiteX7" fmla="*/ 385742 w 944973"/>
              <a:gd name="connsiteY7" fmla="*/ 554397 h 1102259"/>
              <a:gd name="connsiteX8" fmla="*/ 924040 w 944973"/>
              <a:gd name="connsiteY8" fmla="*/ 20754 h 1102259"/>
              <a:gd name="connsiteX9" fmla="*/ 944793 w 944973"/>
              <a:gd name="connsiteY9" fmla="*/ 0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1102259 h 1102259"/>
              <a:gd name="connsiteX5" fmla="*/ 0 w 944973"/>
              <a:gd name="connsiteY5" fmla="*/ 1102259 h 1102259"/>
              <a:gd name="connsiteX6" fmla="*/ 0 w 944973"/>
              <a:gd name="connsiteY6" fmla="*/ 168656 h 1102259"/>
              <a:gd name="connsiteX7" fmla="*/ 385742 w 944973"/>
              <a:gd name="connsiteY7" fmla="*/ 554397 h 1102259"/>
              <a:gd name="connsiteX8" fmla="*/ 944793 w 944973"/>
              <a:gd name="connsiteY8" fmla="*/ 0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793 w 944973"/>
              <a:gd name="connsiteY3" fmla="*/ 1102259 h 1102259"/>
              <a:gd name="connsiteX4" fmla="*/ 0 w 944973"/>
              <a:gd name="connsiteY4" fmla="*/ 1102259 h 1102259"/>
              <a:gd name="connsiteX5" fmla="*/ 0 w 944973"/>
              <a:gd name="connsiteY5" fmla="*/ 168656 h 1102259"/>
              <a:gd name="connsiteX6" fmla="*/ 385742 w 944973"/>
              <a:gd name="connsiteY6" fmla="*/ 554397 h 1102259"/>
              <a:gd name="connsiteX7" fmla="*/ 944793 w 944973"/>
              <a:gd name="connsiteY7" fmla="*/ 0 h 11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4973" h="1102259">
                <a:moveTo>
                  <a:pt x="944793" y="0"/>
                </a:moveTo>
                <a:lnTo>
                  <a:pt x="944793" y="180"/>
                </a:lnTo>
                <a:lnTo>
                  <a:pt x="944973" y="1"/>
                </a:lnTo>
                <a:lnTo>
                  <a:pt x="944793" y="1102259"/>
                </a:lnTo>
                <a:lnTo>
                  <a:pt x="0" y="1102259"/>
                </a:lnTo>
                <a:lnTo>
                  <a:pt x="0" y="168656"/>
                </a:lnTo>
                <a:lnTo>
                  <a:pt x="385742" y="554397"/>
                </a:lnTo>
                <a:lnTo>
                  <a:pt x="94479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pic>
        <p:nvPicPr>
          <p:cNvPr id="7" name="Picture 2" descr="P:\Croydon\VOY\BDS\NewDesignStudio\Henry\Brand Guidelines and Elements\Mott MaDonald Brand Elements\Logos\Vertical Logo\Photoshop\PNG\MM-Logo-White.png">
            <a:extLst>
              <a:ext uri="{FF2B5EF4-FFF2-40B4-BE49-F238E27FC236}">
                <a16:creationId xmlns:a16="http://schemas.microsoft.com/office/drawing/2014/main" id="{ED870FEB-D516-4A4F-87C0-6F095D7B5F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8583" y="301626"/>
            <a:ext cx="848011" cy="7496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6F5E1EF6-8A8B-49D0-9D72-B0B88AB50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031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395288"/>
            <a:ext cx="647941" cy="554400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07FF49-4A30-43B1-8B37-0A04A657DF7C}"/>
              </a:ext>
            </a:extLst>
          </p:cNvPr>
          <p:cNvSpPr/>
          <p:nvPr userDrawn="1"/>
        </p:nvSpPr>
        <p:spPr>
          <a:xfrm>
            <a:off x="7203124" y="3149668"/>
            <a:ext cx="1641951" cy="1993832"/>
          </a:xfrm>
          <a:custGeom>
            <a:avLst/>
            <a:gdLst>
              <a:gd name="connsiteX0" fmla="*/ 0 w 1641951"/>
              <a:gd name="connsiteY0" fmla="*/ 0 h 1993832"/>
              <a:gd name="connsiteX1" fmla="*/ 1641951 w 1641951"/>
              <a:gd name="connsiteY1" fmla="*/ 1765712 h 1993832"/>
              <a:gd name="connsiteX2" fmla="*/ 1620566 w 1641951"/>
              <a:gd name="connsiteY2" fmla="*/ 1993832 h 1993832"/>
              <a:gd name="connsiteX3" fmla="*/ 0 w 1641951"/>
              <a:gd name="connsiteY3" fmla="*/ 1993832 h 199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951" h="1993832">
                <a:moveTo>
                  <a:pt x="0" y="0"/>
                </a:moveTo>
                <a:cubicBezTo>
                  <a:pt x="906825" y="0"/>
                  <a:pt x="1641951" y="790536"/>
                  <a:pt x="1641951" y="1765712"/>
                </a:cubicBezTo>
                <a:lnTo>
                  <a:pt x="1620566" y="1993832"/>
                </a:lnTo>
                <a:lnTo>
                  <a:pt x="0" y="199383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CBA71-A2EF-49E7-B036-C571EC1026EF}"/>
              </a:ext>
            </a:extLst>
          </p:cNvPr>
          <p:cNvSpPr/>
          <p:nvPr userDrawn="1"/>
        </p:nvSpPr>
        <p:spPr>
          <a:xfrm>
            <a:off x="395288" y="1817277"/>
            <a:ext cx="3069480" cy="70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GB" sz="45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82F4925-3208-457F-AA9B-0D1EC3A62B17}"/>
              </a:ext>
            </a:extLst>
          </p:cNvPr>
          <p:cNvSpPr/>
          <p:nvPr userDrawn="1"/>
        </p:nvSpPr>
        <p:spPr>
          <a:xfrm>
            <a:off x="5561173" y="964331"/>
            <a:ext cx="3582827" cy="4179169"/>
          </a:xfrm>
          <a:custGeom>
            <a:avLst/>
            <a:gdLst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910373 h 1102259"/>
              <a:gd name="connsiteX5" fmla="*/ 944793 w 944973"/>
              <a:gd name="connsiteY5" fmla="*/ 1102259 h 1102259"/>
              <a:gd name="connsiteX6" fmla="*/ 0 w 944973"/>
              <a:gd name="connsiteY6" fmla="*/ 1102259 h 1102259"/>
              <a:gd name="connsiteX7" fmla="*/ 0 w 944973"/>
              <a:gd name="connsiteY7" fmla="*/ 168656 h 1102259"/>
              <a:gd name="connsiteX8" fmla="*/ 385742 w 944973"/>
              <a:gd name="connsiteY8" fmla="*/ 554397 h 1102259"/>
              <a:gd name="connsiteX9" fmla="*/ 924040 w 944973"/>
              <a:gd name="connsiteY9" fmla="*/ 20754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1102259 h 1102259"/>
              <a:gd name="connsiteX5" fmla="*/ 0 w 944973"/>
              <a:gd name="connsiteY5" fmla="*/ 1102259 h 1102259"/>
              <a:gd name="connsiteX6" fmla="*/ 0 w 944973"/>
              <a:gd name="connsiteY6" fmla="*/ 168656 h 1102259"/>
              <a:gd name="connsiteX7" fmla="*/ 385742 w 944973"/>
              <a:gd name="connsiteY7" fmla="*/ 554397 h 1102259"/>
              <a:gd name="connsiteX8" fmla="*/ 924040 w 944973"/>
              <a:gd name="connsiteY8" fmla="*/ 20754 h 1102259"/>
              <a:gd name="connsiteX9" fmla="*/ 944793 w 944973"/>
              <a:gd name="connsiteY9" fmla="*/ 0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973 w 944973"/>
              <a:gd name="connsiteY3" fmla="*/ 910373 h 1102259"/>
              <a:gd name="connsiteX4" fmla="*/ 944793 w 944973"/>
              <a:gd name="connsiteY4" fmla="*/ 1102259 h 1102259"/>
              <a:gd name="connsiteX5" fmla="*/ 0 w 944973"/>
              <a:gd name="connsiteY5" fmla="*/ 1102259 h 1102259"/>
              <a:gd name="connsiteX6" fmla="*/ 0 w 944973"/>
              <a:gd name="connsiteY6" fmla="*/ 168656 h 1102259"/>
              <a:gd name="connsiteX7" fmla="*/ 385742 w 944973"/>
              <a:gd name="connsiteY7" fmla="*/ 554397 h 1102259"/>
              <a:gd name="connsiteX8" fmla="*/ 944793 w 944973"/>
              <a:gd name="connsiteY8" fmla="*/ 0 h 1102259"/>
              <a:gd name="connsiteX0" fmla="*/ 944793 w 944973"/>
              <a:gd name="connsiteY0" fmla="*/ 0 h 1102259"/>
              <a:gd name="connsiteX1" fmla="*/ 944793 w 944973"/>
              <a:gd name="connsiteY1" fmla="*/ 180 h 1102259"/>
              <a:gd name="connsiteX2" fmla="*/ 944973 w 944973"/>
              <a:gd name="connsiteY2" fmla="*/ 1 h 1102259"/>
              <a:gd name="connsiteX3" fmla="*/ 944793 w 944973"/>
              <a:gd name="connsiteY3" fmla="*/ 1102259 h 1102259"/>
              <a:gd name="connsiteX4" fmla="*/ 0 w 944973"/>
              <a:gd name="connsiteY4" fmla="*/ 1102259 h 1102259"/>
              <a:gd name="connsiteX5" fmla="*/ 0 w 944973"/>
              <a:gd name="connsiteY5" fmla="*/ 168656 h 1102259"/>
              <a:gd name="connsiteX6" fmla="*/ 385742 w 944973"/>
              <a:gd name="connsiteY6" fmla="*/ 554397 h 1102259"/>
              <a:gd name="connsiteX7" fmla="*/ 944793 w 944973"/>
              <a:gd name="connsiteY7" fmla="*/ 0 h 11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4973" h="1102259">
                <a:moveTo>
                  <a:pt x="944793" y="0"/>
                </a:moveTo>
                <a:lnTo>
                  <a:pt x="944793" y="180"/>
                </a:lnTo>
                <a:lnTo>
                  <a:pt x="944973" y="1"/>
                </a:lnTo>
                <a:lnTo>
                  <a:pt x="944793" y="1102259"/>
                </a:lnTo>
                <a:lnTo>
                  <a:pt x="0" y="1102259"/>
                </a:lnTo>
                <a:lnTo>
                  <a:pt x="0" y="168656"/>
                </a:lnTo>
                <a:lnTo>
                  <a:pt x="385742" y="554397"/>
                </a:lnTo>
                <a:lnTo>
                  <a:pt x="944793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48350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03">
    <p:bg>
      <p:bgPr>
        <a:solidFill>
          <a:srgbClr val="216B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7144E2A-E555-407D-ADA5-4F8724931CB4}"/>
              </a:ext>
            </a:extLst>
          </p:cNvPr>
          <p:cNvSpPr/>
          <p:nvPr userDrawn="1"/>
        </p:nvSpPr>
        <p:spPr>
          <a:xfrm>
            <a:off x="4189759" y="2451113"/>
            <a:ext cx="3662728" cy="2692388"/>
          </a:xfrm>
          <a:prstGeom prst="triangle">
            <a:avLst/>
          </a:prstGeom>
          <a:solidFill>
            <a:srgbClr val="EDE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761EDEF-FC28-41D7-AC21-5901A984AEE5}"/>
              </a:ext>
            </a:extLst>
          </p:cNvPr>
          <p:cNvSpPr/>
          <p:nvPr userDrawn="1"/>
        </p:nvSpPr>
        <p:spPr>
          <a:xfrm>
            <a:off x="6971746" y="2451113"/>
            <a:ext cx="2172254" cy="2692388"/>
          </a:xfrm>
          <a:custGeom>
            <a:avLst/>
            <a:gdLst>
              <a:gd name="connsiteX0" fmla="*/ 1831364 w 2172254"/>
              <a:gd name="connsiteY0" fmla="*/ 0 h 2692388"/>
              <a:gd name="connsiteX1" fmla="*/ 2172254 w 2172254"/>
              <a:gd name="connsiteY1" fmla="*/ 501161 h 2692388"/>
              <a:gd name="connsiteX2" fmla="*/ 2172254 w 2172254"/>
              <a:gd name="connsiteY2" fmla="*/ 2692388 h 2692388"/>
              <a:gd name="connsiteX3" fmla="*/ 0 w 2172254"/>
              <a:gd name="connsiteY3" fmla="*/ 2692388 h 26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254" h="2692388">
                <a:moveTo>
                  <a:pt x="1831364" y="0"/>
                </a:moveTo>
                <a:lnTo>
                  <a:pt x="2172254" y="501161"/>
                </a:lnTo>
                <a:lnTo>
                  <a:pt x="2172254" y="2692388"/>
                </a:lnTo>
                <a:lnTo>
                  <a:pt x="0" y="2692388"/>
                </a:lnTo>
                <a:close/>
              </a:path>
            </a:pathLst>
          </a:custGeom>
          <a:solidFill>
            <a:srgbClr val="EDEB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6D9008F4-6495-4AE5-8C03-EF33BD4BCD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8BD1B80-3303-4787-8DB6-D13BC04AA3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289" y="3219451"/>
            <a:ext cx="4121150" cy="52546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1pPr>
            <a:lvl2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solidFill>
                  <a:schemeClr val="tx2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1000"/>
              </a:spcBef>
              <a:buNone/>
              <a:defRPr sz="1100" b="0"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1000"/>
              </a:spcBef>
              <a:buNone/>
              <a:defRPr sz="1100" b="0" baseline="0"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6pPr>
            <a:lvl7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7pPr>
            <a:lvl8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8pPr>
            <a:lvl9pPr marL="0" indent="0">
              <a:lnSpc>
                <a:spcPct val="90000"/>
              </a:lnSpc>
              <a:spcBef>
                <a:spcPts val="1000"/>
              </a:spcBef>
              <a:buNone/>
              <a:defRPr sz="1100"/>
            </a:lvl9pPr>
          </a:lstStyle>
          <a:p>
            <a:pPr lvl="2"/>
            <a:r>
              <a:rPr lang="en-US"/>
              <a:t>Client Name</a:t>
            </a:r>
          </a:p>
          <a:p>
            <a:pPr lvl="2"/>
            <a:r>
              <a:rPr lang="en-US"/>
              <a:t>Ref</a:t>
            </a:r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A9E1E80A-3D14-4BAC-8284-DFF5359EBE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95288" y="3744913"/>
            <a:ext cx="950400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Client Logo</a:t>
            </a:r>
            <a:endParaRPr lang="en-GB"/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891B94A9-4408-43B0-9D87-075E5440EA0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3074" y="3744913"/>
            <a:ext cx="950401" cy="6461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1000" b="0" baseline="0">
                <a:solidFill>
                  <a:schemeClr val="tx2"/>
                </a:solidFill>
              </a:defRPr>
            </a:lvl1pPr>
          </a:lstStyle>
          <a:p>
            <a:r>
              <a:rPr lang="en-GB" sz="1200"/>
              <a:t>Partner  Logo</a:t>
            </a:r>
            <a:endParaRPr lang="en-GB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3ADA0306-E26D-4268-9CD2-01321A2E52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2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C813CBA-1F95-4DF8-81FA-20CD087D5C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90" y="2608265"/>
            <a:ext cx="5081585" cy="525462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pic>
        <p:nvPicPr>
          <p:cNvPr id="13" name="image" descr="{&quot;templafy&quot;:{&quot;id&quot;:&quot;6b1a634e-a5f0-465b-b500-16544f47e123&quot;}}">
            <a:extLst>
              <a:ext uri="{FF2B5EF4-FFF2-40B4-BE49-F238E27FC236}">
                <a16:creationId xmlns:a16="http://schemas.microsoft.com/office/drawing/2014/main" id="{10AF7136-43A5-4802-AD3E-2EFCFB071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6876" y="395288"/>
            <a:ext cx="648169" cy="55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48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7D837046-A40D-4712-AD41-9E131266D2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bg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38CE09F7-4401-4A29-90B4-979E63039CF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5289" y="2608264"/>
            <a:ext cx="5081585" cy="1561127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</a:t>
            </a:r>
            <a:endParaRPr lang="en-GB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8926A9D-83E3-4A7D-BD8F-AAC775777897}"/>
              </a:ext>
            </a:extLst>
          </p:cNvPr>
          <p:cNvSpPr/>
          <p:nvPr userDrawn="1"/>
        </p:nvSpPr>
        <p:spPr>
          <a:xfrm>
            <a:off x="4189759" y="2451113"/>
            <a:ext cx="3662728" cy="2692388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DE5863E-3828-4064-B839-DF99C5004C1A}"/>
              </a:ext>
            </a:extLst>
          </p:cNvPr>
          <p:cNvSpPr/>
          <p:nvPr userDrawn="1"/>
        </p:nvSpPr>
        <p:spPr>
          <a:xfrm>
            <a:off x="6971746" y="2451113"/>
            <a:ext cx="2172254" cy="2692388"/>
          </a:xfrm>
          <a:custGeom>
            <a:avLst/>
            <a:gdLst>
              <a:gd name="connsiteX0" fmla="*/ 1831364 w 2172254"/>
              <a:gd name="connsiteY0" fmla="*/ 0 h 2692388"/>
              <a:gd name="connsiteX1" fmla="*/ 2172254 w 2172254"/>
              <a:gd name="connsiteY1" fmla="*/ 501161 h 2692388"/>
              <a:gd name="connsiteX2" fmla="*/ 2172254 w 2172254"/>
              <a:gd name="connsiteY2" fmla="*/ 2692388 h 2692388"/>
              <a:gd name="connsiteX3" fmla="*/ 0 w 2172254"/>
              <a:gd name="connsiteY3" fmla="*/ 2692388 h 26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254" h="2692388">
                <a:moveTo>
                  <a:pt x="1831364" y="0"/>
                </a:moveTo>
                <a:lnTo>
                  <a:pt x="2172254" y="501161"/>
                </a:lnTo>
                <a:lnTo>
                  <a:pt x="2172254" y="2692388"/>
                </a:lnTo>
                <a:lnTo>
                  <a:pt x="0" y="26923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3D2153E4-5C11-4610-8ED5-AB12B0F3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291" y="1155919"/>
            <a:ext cx="5081584" cy="1189042"/>
          </a:xfrm>
          <a:prstGeom prst="rect">
            <a:avLst/>
          </a:prstGeom>
        </p:spPr>
        <p:txBody>
          <a:bodyPr wrap="square" lIns="0" anchor="b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886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MM-Logo-Black-RGB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9" y="395288"/>
            <a:ext cx="647941" cy="554400"/>
          </a:xfrm>
          <a:prstGeom prst="rect">
            <a:avLst/>
          </a:prstGeom>
        </p:spPr>
      </p:pic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9" y="4602738"/>
            <a:ext cx="2003425" cy="148651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marL="0" indent="0">
              <a:buNone/>
              <a:defRPr sz="800" b="0">
                <a:solidFill>
                  <a:schemeClr val="tx1"/>
                </a:solidFill>
                <a:latin typeface="+mn-lt"/>
              </a:defRPr>
            </a:lvl1pPr>
            <a:lvl5pPr marL="0" indent="0">
              <a:buFont typeface="Arial" panose="020B0604020202020204" pitchFamily="34" charset="0"/>
              <a:buNone/>
              <a:defRPr sz="800"/>
            </a:lvl5pPr>
          </a:lstStyle>
          <a:p>
            <a:pPr lvl="0"/>
            <a:r>
              <a:rPr lang="en-GB"/>
              <a:t>Confidential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07FF49-4A30-43B1-8B37-0A04A657DF7C}"/>
              </a:ext>
            </a:extLst>
          </p:cNvPr>
          <p:cNvSpPr/>
          <p:nvPr userDrawn="1"/>
        </p:nvSpPr>
        <p:spPr>
          <a:xfrm>
            <a:off x="7203124" y="3149668"/>
            <a:ext cx="1641951" cy="1993832"/>
          </a:xfrm>
          <a:custGeom>
            <a:avLst/>
            <a:gdLst>
              <a:gd name="connsiteX0" fmla="*/ 0 w 1641951"/>
              <a:gd name="connsiteY0" fmla="*/ 0 h 1993832"/>
              <a:gd name="connsiteX1" fmla="*/ 1641951 w 1641951"/>
              <a:gd name="connsiteY1" fmla="*/ 1765712 h 1993832"/>
              <a:gd name="connsiteX2" fmla="*/ 1620566 w 1641951"/>
              <a:gd name="connsiteY2" fmla="*/ 1993832 h 1993832"/>
              <a:gd name="connsiteX3" fmla="*/ 0 w 1641951"/>
              <a:gd name="connsiteY3" fmla="*/ 1993832 h 199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1951" h="1993832">
                <a:moveTo>
                  <a:pt x="0" y="0"/>
                </a:moveTo>
                <a:cubicBezTo>
                  <a:pt x="906825" y="0"/>
                  <a:pt x="1641951" y="790536"/>
                  <a:pt x="1641951" y="1765712"/>
                </a:cubicBezTo>
                <a:lnTo>
                  <a:pt x="1620566" y="1993832"/>
                </a:lnTo>
                <a:lnTo>
                  <a:pt x="0" y="199383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0CBA71-A2EF-49E7-B036-C571EC1026EF}"/>
              </a:ext>
            </a:extLst>
          </p:cNvPr>
          <p:cNvSpPr/>
          <p:nvPr userDrawn="1"/>
        </p:nvSpPr>
        <p:spPr>
          <a:xfrm>
            <a:off x="395288" y="1817277"/>
            <a:ext cx="3069480" cy="7052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Thank you</a:t>
            </a:r>
            <a:endParaRPr lang="en-GB" sz="450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6199F3D-75A2-4C9A-B194-B59CCB57671B}"/>
              </a:ext>
            </a:extLst>
          </p:cNvPr>
          <p:cNvSpPr/>
          <p:nvPr userDrawn="1"/>
        </p:nvSpPr>
        <p:spPr>
          <a:xfrm>
            <a:off x="4189759" y="2451113"/>
            <a:ext cx="3662728" cy="2692388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FF8C23B-F185-4E3C-9DAE-48622A832EBC}"/>
              </a:ext>
            </a:extLst>
          </p:cNvPr>
          <p:cNvSpPr/>
          <p:nvPr userDrawn="1"/>
        </p:nvSpPr>
        <p:spPr>
          <a:xfrm>
            <a:off x="6971746" y="2451113"/>
            <a:ext cx="2172254" cy="2692388"/>
          </a:xfrm>
          <a:custGeom>
            <a:avLst/>
            <a:gdLst>
              <a:gd name="connsiteX0" fmla="*/ 1831364 w 2172254"/>
              <a:gd name="connsiteY0" fmla="*/ 0 h 2692388"/>
              <a:gd name="connsiteX1" fmla="*/ 2172254 w 2172254"/>
              <a:gd name="connsiteY1" fmla="*/ 501161 h 2692388"/>
              <a:gd name="connsiteX2" fmla="*/ 2172254 w 2172254"/>
              <a:gd name="connsiteY2" fmla="*/ 2692388 h 2692388"/>
              <a:gd name="connsiteX3" fmla="*/ 0 w 2172254"/>
              <a:gd name="connsiteY3" fmla="*/ 2692388 h 26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254" h="2692388">
                <a:moveTo>
                  <a:pt x="1831364" y="0"/>
                </a:moveTo>
                <a:lnTo>
                  <a:pt x="2172254" y="501161"/>
                </a:lnTo>
                <a:lnTo>
                  <a:pt x="2172254" y="2692388"/>
                </a:lnTo>
                <a:lnTo>
                  <a:pt x="0" y="26923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787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B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7535918" y="4870801"/>
            <a:ext cx="1212796" cy="98339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>
                <a:solidFill>
                  <a:schemeClr val="tx1"/>
                </a:solidFill>
              </a:defRPr>
            </a:lvl1pPr>
          </a:lstStyle>
          <a:p>
            <a:pPr defTabSz="914378"/>
            <a:r>
              <a:rPr lang="en-US">
                <a:solidFill>
                  <a:prstClr val="black"/>
                </a:solidFill>
              </a:rPr>
              <a:t>24 May 2019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5289" y="4870713"/>
            <a:ext cx="3963807" cy="9842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00">
                <a:solidFill>
                  <a:schemeClr val="tx1"/>
                </a:solidFill>
              </a:defRPr>
            </a:lvl1pPr>
          </a:lstStyle>
          <a:p>
            <a:pPr defTabSz="914378"/>
            <a:r>
              <a:rPr lang="en-GB">
                <a:solidFill>
                  <a:prstClr val="black"/>
                </a:solidFill>
              </a:rPr>
              <a:t>Mott MacDonald | Point Hudson Marina Breakwater Rehabilitation/Replacement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9096" y="4873627"/>
            <a:ext cx="425807" cy="9842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700">
                <a:solidFill>
                  <a:schemeClr val="tx1"/>
                </a:solidFill>
              </a:defRPr>
            </a:lvl1pPr>
          </a:lstStyle>
          <a:p>
            <a:pPr defTabSz="914378"/>
            <a:fld id="{2490C926-4C7A-4456-B603-8FB00524CD8E}" type="slidenum">
              <a:rPr lang="en-GB" smtClean="0">
                <a:solidFill>
                  <a:prstClr val="black"/>
                </a:solidFill>
              </a:rPr>
              <a:pPr defTabSz="914378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4A7DE-EC20-4A3F-AEE1-3157CE624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411163"/>
            <a:ext cx="8353424" cy="28416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marL="0" lvl="0"/>
            <a:r>
              <a:rPr lang="en-US"/>
              <a:t>Title style – 1 line only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A01183-74E1-4692-9DAB-EB4B6A6CC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89" y="1282148"/>
            <a:ext cx="8353424" cy="34501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526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815" r:id="rId4"/>
    <p:sldLayoutId id="2147483816" r:id="rId5"/>
    <p:sldLayoutId id="2147483817" r:id="rId6"/>
    <p:sldLayoutId id="2147483812" r:id="rId7"/>
    <p:sldLayoutId id="2147483813" r:id="rId8"/>
    <p:sldLayoutId id="2147483814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859" r:id="rId19"/>
    <p:sldLayoutId id="2147483800" r:id="rId20"/>
    <p:sldLayoutId id="2147483801" r:id="rId21"/>
    <p:sldLayoutId id="2147483796" r:id="rId22"/>
    <p:sldLayoutId id="2147483797" r:id="rId23"/>
    <p:sldLayoutId id="2147483856" r:id="rId24"/>
    <p:sldLayoutId id="2147483857" r:id="rId25"/>
    <p:sldLayoutId id="2147483802" r:id="rId26"/>
    <p:sldLayoutId id="2147483798" r:id="rId27"/>
    <p:sldLayoutId id="2147483807" r:id="rId28"/>
    <p:sldLayoutId id="2147483811" r:id="rId29"/>
    <p:sldLayoutId id="2147483855" r:id="rId30"/>
    <p:sldLayoutId id="2147483858" r:id="rId31"/>
    <p:sldLayoutId id="2147483834" r:id="rId32"/>
    <p:sldLayoutId id="2147483852" r:id="rId33"/>
    <p:sldLayoutId id="2147483830" r:id="rId34"/>
    <p:sldLayoutId id="2147483848" r:id="rId35"/>
    <p:sldLayoutId id="2147483847" r:id="rId36"/>
    <p:sldLayoutId id="2147483860" r:id="rId37"/>
    <p:sldLayoutId id="2147483861" r:id="rId38"/>
  </p:sldLayoutIdLst>
  <p:transition>
    <p:fade/>
  </p:transition>
  <p:hf hdr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lang="en-GB" sz="2200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65100" indent="-16510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363538" indent="-1666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66688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541338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541338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541338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541338" indent="-171450" algn="l" defTabSz="6858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04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9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835" userDrawn="1">
          <p15:clr>
            <a:srgbClr val="F26B43"/>
          </p15:clr>
        </p15:guide>
        <p15:guide id="6" pos="2925" userDrawn="1">
          <p15:clr>
            <a:srgbClr val="F26B43"/>
          </p15:clr>
        </p15:guide>
        <p15:guide id="7" orient="horz" pos="2981" userDrawn="1">
          <p15:clr>
            <a:srgbClr val="F26B43"/>
          </p15:clr>
        </p15:guide>
        <p15:guide id="9" orient="horz" pos="2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28">
            <a:extLst>
              <a:ext uri="{FF2B5EF4-FFF2-40B4-BE49-F238E27FC236}">
                <a16:creationId xmlns:a16="http://schemas.microsoft.com/office/drawing/2014/main" id="{AD9A16F2-427D-4E76-8761-7A5A05BCC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290" y="3728821"/>
            <a:ext cx="4995860" cy="938429"/>
          </a:xfrm>
        </p:spPr>
        <p:txBody>
          <a:bodyPr>
            <a:normAutofit/>
          </a:bodyPr>
          <a:lstStyle/>
          <a:p>
            <a:r>
              <a:rPr lang="en-GB" sz="2000" dirty="0"/>
              <a:t>Port Commission Meeting</a:t>
            </a:r>
          </a:p>
          <a:p>
            <a:r>
              <a:rPr lang="en-GB" sz="2000" dirty="0"/>
              <a:t>June 2020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5291" y="1381124"/>
            <a:ext cx="6773326" cy="1743075"/>
          </a:xfrm>
        </p:spPr>
        <p:txBody>
          <a:bodyPr anchor="t" anchorCtr="0"/>
          <a:lstStyle/>
          <a:p>
            <a:r>
              <a:rPr lang="en-GB" sz="4400" b="1" dirty="0"/>
              <a:t>Point Hudson</a:t>
            </a:r>
            <a:br>
              <a:rPr lang="en-GB" sz="3600" dirty="0"/>
            </a:br>
            <a:br>
              <a:rPr lang="en-GB" sz="3600" dirty="0"/>
            </a:br>
            <a:r>
              <a:rPr lang="en-GB" sz="2800" dirty="0">
                <a:solidFill>
                  <a:schemeClr val="tx2"/>
                </a:solidFill>
              </a:rPr>
              <a:t>Breakwater Improvement Project</a:t>
            </a:r>
            <a:endParaRPr lang="en-GB" sz="36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90201-2ACE-4679-B668-574A0747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367008"/>
            <a:ext cx="1743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7845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 descr="A bridge over a body of water&#10;&#10;Description automatically generated">
            <a:extLst>
              <a:ext uri="{FF2B5EF4-FFF2-40B4-BE49-F238E27FC236}">
                <a16:creationId xmlns:a16="http://schemas.microsoft.com/office/drawing/2014/main" id="{F2A530E5-AFD3-444F-9367-CA511DDEE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972" y="1217526"/>
            <a:ext cx="4958740" cy="3368154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0330052-C54B-4D92-93F5-07C2D9AA6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Breakwater Design - Replacement</a:t>
            </a:r>
          </a:p>
        </p:txBody>
      </p:sp>
      <p:sp>
        <p:nvSpPr>
          <p:cNvPr id="62" name="Content Placeholder 42">
            <a:extLst>
              <a:ext uri="{FF2B5EF4-FFF2-40B4-BE49-F238E27FC236}">
                <a16:creationId xmlns:a16="http://schemas.microsoft.com/office/drawing/2014/main" id="{4B32A920-E062-4312-A22A-3012AC7BF9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780897"/>
            <a:ext cx="8353425" cy="230188"/>
          </a:xfrm>
        </p:spPr>
        <p:txBody>
          <a:bodyPr/>
          <a:lstStyle/>
          <a:p>
            <a:r>
              <a:rPr lang="en-US" sz="1600" dirty="0"/>
              <a:t>Selected Cross-Section and Elevation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A7133A-331B-47C2-9813-9B093B495D7E}"/>
              </a:ext>
            </a:extLst>
          </p:cNvPr>
          <p:cNvGrpSpPr/>
          <p:nvPr/>
        </p:nvGrpSpPr>
        <p:grpSpPr>
          <a:xfrm>
            <a:off x="4545134" y="1271528"/>
            <a:ext cx="1575707" cy="1248152"/>
            <a:chOff x="5632989" y="720632"/>
            <a:chExt cx="1523810" cy="2006911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CC0AE3AE-5132-46D5-99F0-E48070B68CF5}"/>
                </a:ext>
              </a:extLst>
            </p:cNvPr>
            <p:cNvCxnSpPr>
              <a:cxnSpLocks/>
            </p:cNvCxnSpPr>
            <p:nvPr/>
          </p:nvCxnSpPr>
          <p:spPr>
            <a:xfrm>
              <a:off x="6760394" y="1397822"/>
              <a:ext cx="254480" cy="132972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054C612-C5AC-4FB5-BB7A-CE38578832BD}"/>
                </a:ext>
              </a:extLst>
            </p:cNvPr>
            <p:cNvSpPr txBox="1"/>
            <p:nvPr/>
          </p:nvSpPr>
          <p:spPr>
            <a:xfrm>
              <a:off x="5632989" y="720632"/>
              <a:ext cx="1523810" cy="742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Tiebacks &amp; </a:t>
              </a:r>
              <a:r>
                <a:rPr lang="en-US" sz="1200" b="1" dirty="0" err="1">
                  <a:solidFill>
                    <a:schemeClr val="bg1"/>
                  </a:solidFill>
                </a:rPr>
                <a:t>Walers</a:t>
              </a:r>
              <a:r>
                <a:rPr lang="en-US" sz="1200" b="1" dirty="0">
                  <a:solidFill>
                    <a:schemeClr val="bg1"/>
                  </a:solidFill>
                </a:rPr>
                <a:t> on Top of Piles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72F2930-BC05-481C-B9BE-5F62C9F6DE01}"/>
              </a:ext>
            </a:extLst>
          </p:cNvPr>
          <p:cNvGrpSpPr/>
          <p:nvPr/>
        </p:nvGrpSpPr>
        <p:grpSpPr>
          <a:xfrm>
            <a:off x="6552675" y="3104117"/>
            <a:ext cx="1993655" cy="1011119"/>
            <a:chOff x="6391231" y="2342139"/>
            <a:chExt cx="1876949" cy="964140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F9F2B538-8827-4C93-8527-7464BA55782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03194" y="2342139"/>
              <a:ext cx="527633" cy="54742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DED89B9-0A72-4FCD-AD0A-262DDF6935BF}"/>
                </a:ext>
              </a:extLst>
            </p:cNvPr>
            <p:cNvSpPr txBox="1"/>
            <p:nvPr/>
          </p:nvSpPr>
          <p:spPr>
            <a:xfrm>
              <a:off x="6391231" y="2866064"/>
              <a:ext cx="1876949" cy="440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New Battered, Uncoated Steel Pipe Pile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FD34210-5A4C-46A9-AFE0-3CF5005C4485}"/>
              </a:ext>
            </a:extLst>
          </p:cNvPr>
          <p:cNvSpPr txBox="1"/>
          <p:nvPr/>
        </p:nvSpPr>
        <p:spPr>
          <a:xfrm>
            <a:off x="1027935" y="4560876"/>
            <a:ext cx="1284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chemeClr val="accent1"/>
                </a:solidFill>
              </a:rPr>
              <a:t>Section A - 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672BED-8C6B-4F0D-AB87-2BE70CC1B5B3}"/>
              </a:ext>
            </a:extLst>
          </p:cNvPr>
          <p:cNvCxnSpPr>
            <a:cxnSpLocks/>
          </p:cNvCxnSpPr>
          <p:nvPr/>
        </p:nvCxnSpPr>
        <p:spPr>
          <a:xfrm flipV="1">
            <a:off x="4525659" y="1738837"/>
            <a:ext cx="19475" cy="2009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0EB93A2B-2AB2-4661-9994-96AECC86F697}"/>
              </a:ext>
            </a:extLst>
          </p:cNvPr>
          <p:cNvCxnSpPr>
            <a:cxnSpLocks/>
          </p:cNvCxnSpPr>
          <p:nvPr/>
        </p:nvCxnSpPr>
        <p:spPr>
          <a:xfrm flipH="1">
            <a:off x="4533356" y="1752364"/>
            <a:ext cx="149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A114E9C-0C83-4DAC-A512-769B93D80978}"/>
              </a:ext>
            </a:extLst>
          </p:cNvPr>
          <p:cNvCxnSpPr>
            <a:cxnSpLocks/>
          </p:cNvCxnSpPr>
          <p:nvPr/>
        </p:nvCxnSpPr>
        <p:spPr>
          <a:xfrm flipH="1">
            <a:off x="4524707" y="3748285"/>
            <a:ext cx="1499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F55FFB6-7E7E-43D9-B6EE-5F551BB3AC18}"/>
              </a:ext>
            </a:extLst>
          </p:cNvPr>
          <p:cNvCxnSpPr>
            <a:cxnSpLocks/>
          </p:cNvCxnSpPr>
          <p:nvPr/>
        </p:nvCxnSpPr>
        <p:spPr>
          <a:xfrm flipH="1" flipV="1">
            <a:off x="4610706" y="1692691"/>
            <a:ext cx="74908" cy="682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9EA0375-9279-4719-99F9-5173623F5FE7}"/>
              </a:ext>
            </a:extLst>
          </p:cNvPr>
          <p:cNvCxnSpPr>
            <a:cxnSpLocks/>
          </p:cNvCxnSpPr>
          <p:nvPr/>
        </p:nvCxnSpPr>
        <p:spPr>
          <a:xfrm flipH="1">
            <a:off x="4612915" y="1741217"/>
            <a:ext cx="75467" cy="7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7CDA678-2CA1-4701-9CFC-C978C608F420}"/>
              </a:ext>
            </a:extLst>
          </p:cNvPr>
          <p:cNvCxnSpPr>
            <a:cxnSpLocks/>
          </p:cNvCxnSpPr>
          <p:nvPr/>
        </p:nvCxnSpPr>
        <p:spPr>
          <a:xfrm flipH="1" flipV="1">
            <a:off x="4605652" y="3681970"/>
            <a:ext cx="74908" cy="682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01C83A49-3DCB-4FF9-8448-682DE2A0A589}"/>
              </a:ext>
            </a:extLst>
          </p:cNvPr>
          <p:cNvCxnSpPr>
            <a:cxnSpLocks/>
          </p:cNvCxnSpPr>
          <p:nvPr/>
        </p:nvCxnSpPr>
        <p:spPr>
          <a:xfrm flipH="1">
            <a:off x="4607861" y="3730496"/>
            <a:ext cx="75467" cy="7290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B0A7D30B-DC51-42AA-AD5E-C732ADCA7D95}"/>
              </a:ext>
            </a:extLst>
          </p:cNvPr>
          <p:cNvSpPr txBox="1"/>
          <p:nvPr/>
        </p:nvSpPr>
        <p:spPr>
          <a:xfrm>
            <a:off x="4655626" y="1587699"/>
            <a:ext cx="3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AD8B13C-CE5B-44DD-93A9-569EC09082BA}"/>
              </a:ext>
            </a:extLst>
          </p:cNvPr>
          <p:cNvCxnSpPr>
            <a:cxnSpLocks/>
            <a:stCxn id="64" idx="1"/>
          </p:cNvCxnSpPr>
          <p:nvPr/>
        </p:nvCxnSpPr>
        <p:spPr>
          <a:xfrm flipH="1">
            <a:off x="7549502" y="1626322"/>
            <a:ext cx="179450" cy="68264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9ED66FE-2D4D-48C5-A624-5D58E31BD8AA}"/>
              </a:ext>
            </a:extLst>
          </p:cNvPr>
          <p:cNvSpPr txBox="1"/>
          <p:nvPr/>
        </p:nvSpPr>
        <p:spPr>
          <a:xfrm>
            <a:off x="7728952" y="1395489"/>
            <a:ext cx="1056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New Walkway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68ED00-BB1D-40E6-9D4D-3D856FED9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03" y="1207674"/>
            <a:ext cx="2536511" cy="3368154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88CECF8-B30C-4C9F-A32A-B2E58E4EA0B0}"/>
              </a:ext>
            </a:extLst>
          </p:cNvPr>
          <p:cNvSpPr txBox="1"/>
          <p:nvPr/>
        </p:nvSpPr>
        <p:spPr>
          <a:xfrm>
            <a:off x="1188221" y="3914545"/>
            <a:ext cx="1373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New Battered, Uncoated Steel Pipe Piles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58535FA-0506-48AA-B32D-49F62F18F403}"/>
              </a:ext>
            </a:extLst>
          </p:cNvPr>
          <p:cNvCxnSpPr>
            <a:cxnSpLocks/>
          </p:cNvCxnSpPr>
          <p:nvPr/>
        </p:nvCxnSpPr>
        <p:spPr>
          <a:xfrm flipH="1" flipV="1">
            <a:off x="1098348" y="3566891"/>
            <a:ext cx="284836" cy="35406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D79CBA9F-A149-4B37-96A9-82889908612C}"/>
              </a:ext>
            </a:extLst>
          </p:cNvPr>
          <p:cNvSpPr txBox="1"/>
          <p:nvPr/>
        </p:nvSpPr>
        <p:spPr>
          <a:xfrm>
            <a:off x="4626079" y="3566891"/>
            <a:ext cx="350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B8D983D-A873-4E90-8F1A-965DD3B6E7CC}"/>
              </a:ext>
            </a:extLst>
          </p:cNvPr>
          <p:cNvSpPr txBox="1"/>
          <p:nvPr/>
        </p:nvSpPr>
        <p:spPr>
          <a:xfrm>
            <a:off x="395288" y="1210412"/>
            <a:ext cx="111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New 8’ Wide Walkway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D85F102-9DD4-44BA-96BD-2813CD8869F5}"/>
              </a:ext>
            </a:extLst>
          </p:cNvPr>
          <p:cNvCxnSpPr>
            <a:cxnSpLocks/>
          </p:cNvCxnSpPr>
          <p:nvPr/>
        </p:nvCxnSpPr>
        <p:spPr>
          <a:xfrm>
            <a:off x="1206995" y="1498389"/>
            <a:ext cx="176084" cy="7806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DD38FF7-F7C2-4145-B2C5-3A50D4BB8BD2}"/>
              </a:ext>
            </a:extLst>
          </p:cNvPr>
          <p:cNvSpPr txBox="1"/>
          <p:nvPr/>
        </p:nvSpPr>
        <p:spPr>
          <a:xfrm>
            <a:off x="1206733" y="3277505"/>
            <a:ext cx="111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New Large Armor Stone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92B78FE-4E8A-4254-81D6-E0AA211D0ED4}"/>
              </a:ext>
            </a:extLst>
          </p:cNvPr>
          <p:cNvCxnSpPr>
            <a:cxnSpLocks/>
            <a:stCxn id="75" idx="0"/>
          </p:cNvCxnSpPr>
          <p:nvPr/>
        </p:nvCxnSpPr>
        <p:spPr>
          <a:xfrm flipH="1" flipV="1">
            <a:off x="1730395" y="2735677"/>
            <a:ext cx="36142" cy="5418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6B69AED5-5098-4D9F-8069-571E49D16AD0}"/>
              </a:ext>
            </a:extLst>
          </p:cNvPr>
          <p:cNvSpPr txBox="1"/>
          <p:nvPr/>
        </p:nvSpPr>
        <p:spPr>
          <a:xfrm>
            <a:off x="5670351" y="4572267"/>
            <a:ext cx="1441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schemeClr val="accent1"/>
                </a:solidFill>
              </a:rPr>
              <a:t>Elevation View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A558BE7-7CA8-4BA3-95EE-9695506CFF2D}"/>
              </a:ext>
            </a:extLst>
          </p:cNvPr>
          <p:cNvSpPr txBox="1"/>
          <p:nvPr/>
        </p:nvSpPr>
        <p:spPr>
          <a:xfrm>
            <a:off x="5981738" y="1587699"/>
            <a:ext cx="155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Piles spaced 3 ft- on center, TBD in final design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B369A31-4BB3-4D26-9C0E-02B4DFB71615}"/>
              </a:ext>
            </a:extLst>
          </p:cNvPr>
          <p:cNvCxnSpPr>
            <a:cxnSpLocks/>
          </p:cNvCxnSpPr>
          <p:nvPr/>
        </p:nvCxnSpPr>
        <p:spPr>
          <a:xfrm>
            <a:off x="6584966" y="2355689"/>
            <a:ext cx="182148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6581CC-A553-4D33-9770-139FF1C8FDE1}"/>
              </a:ext>
            </a:extLst>
          </p:cNvPr>
          <p:cNvCxnSpPr>
            <a:cxnSpLocks/>
          </p:cNvCxnSpPr>
          <p:nvPr/>
        </p:nvCxnSpPr>
        <p:spPr>
          <a:xfrm flipV="1">
            <a:off x="6584966" y="2174367"/>
            <a:ext cx="0" cy="784888"/>
          </a:xfrm>
          <a:prstGeom prst="straightConnector1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D254F4E-ABAB-43DA-B557-8D20C18EB97A}"/>
              </a:ext>
            </a:extLst>
          </p:cNvPr>
          <p:cNvCxnSpPr>
            <a:cxnSpLocks/>
          </p:cNvCxnSpPr>
          <p:nvPr/>
        </p:nvCxnSpPr>
        <p:spPr>
          <a:xfrm flipV="1">
            <a:off x="6767114" y="2179306"/>
            <a:ext cx="0" cy="784888"/>
          </a:xfrm>
          <a:prstGeom prst="straightConnector1">
            <a:avLst/>
          </a:prstGeom>
          <a:ln w="12700">
            <a:solidFill>
              <a:schemeClr val="bg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9554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idge over a body of water&#10;&#10;Description automatically generated">
            <a:extLst>
              <a:ext uri="{FF2B5EF4-FFF2-40B4-BE49-F238E27FC236}">
                <a16:creationId xmlns:a16="http://schemas.microsoft.com/office/drawing/2014/main" id="{B3ECC77A-6106-4112-A8E9-393C99EBA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1"/>
          <a:stretch/>
        </p:blipFill>
        <p:spPr>
          <a:xfrm>
            <a:off x="4297495" y="7819"/>
            <a:ext cx="4846505" cy="513568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49716B2-CA60-47FC-A7A8-F51E36D08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83" y="161352"/>
            <a:ext cx="3725784" cy="925830"/>
          </a:xfrm>
        </p:spPr>
        <p:txBody>
          <a:bodyPr/>
          <a:lstStyle/>
          <a:p>
            <a:r>
              <a:rPr lang="en-US" sz="2800" dirty="0">
                <a:highlight>
                  <a:srgbClr val="EDEBE6"/>
                </a:highlight>
              </a:rPr>
              <a:t>Environmental Goals and Benefits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9DD98D-2B67-49A6-86BF-956C98A05E7E}"/>
              </a:ext>
            </a:extLst>
          </p:cNvPr>
          <p:cNvGrpSpPr/>
          <p:nvPr/>
        </p:nvGrpSpPr>
        <p:grpSpPr>
          <a:xfrm>
            <a:off x="770911" y="1140212"/>
            <a:ext cx="3093170" cy="3760972"/>
            <a:chOff x="3905" y="0"/>
            <a:chExt cx="4619908" cy="51435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C36A44-D6CB-4BE5-B068-B5D2B846349D}"/>
                </a:ext>
              </a:extLst>
            </p:cNvPr>
            <p:cNvGrpSpPr/>
            <p:nvPr/>
          </p:nvGrpSpPr>
          <p:grpSpPr>
            <a:xfrm>
              <a:off x="3905" y="0"/>
              <a:ext cx="4590488" cy="5143500"/>
              <a:chOff x="0" y="0"/>
              <a:chExt cx="4590488" cy="5143500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A2C1C9A-9E61-4197-A320-C42BEAD557D1}"/>
                  </a:ext>
                </a:extLst>
              </p:cNvPr>
              <p:cNvSpPr/>
              <p:nvPr/>
            </p:nvSpPr>
            <p:spPr>
              <a:xfrm>
                <a:off x="0" y="0"/>
                <a:ext cx="4590488" cy="5143500"/>
              </a:xfrm>
              <a:prstGeom prst="rect">
                <a:avLst/>
              </a:prstGeom>
              <a:solidFill>
                <a:srgbClr val="EDEBE6"/>
              </a:solidFill>
              <a:ln w="28575">
                <a:solidFill>
                  <a:srgbClr val="EDE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551BBDB7-5190-4EC6-8730-73981A18D1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" t="5556" b="6106"/>
              <a:stretch/>
            </p:blipFill>
            <p:spPr bwMode="auto">
              <a:xfrm>
                <a:off x="29420" y="416304"/>
                <a:ext cx="4541978" cy="427268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33CBE438-306E-4E08-BDEC-E5AE20A7E28E}"/>
                  </a:ext>
                </a:extLst>
              </p:cNvPr>
              <p:cNvSpPr/>
              <p:nvPr/>
            </p:nvSpPr>
            <p:spPr>
              <a:xfrm>
                <a:off x="807075" y="1334312"/>
                <a:ext cx="785833" cy="3357650"/>
              </a:xfrm>
              <a:custGeom>
                <a:avLst/>
                <a:gdLst>
                  <a:gd name="connsiteX0" fmla="*/ 214746 w 685800"/>
                  <a:gd name="connsiteY0" fmla="*/ 2923309 h 2930237"/>
                  <a:gd name="connsiteX1" fmla="*/ 685800 w 685800"/>
                  <a:gd name="connsiteY1" fmla="*/ 0 h 2930237"/>
                  <a:gd name="connsiteX2" fmla="*/ 471055 w 685800"/>
                  <a:gd name="connsiteY2" fmla="*/ 0 h 2930237"/>
                  <a:gd name="connsiteX3" fmla="*/ 0 w 685800"/>
                  <a:gd name="connsiteY3" fmla="*/ 2930237 h 2930237"/>
                  <a:gd name="connsiteX4" fmla="*/ 214746 w 685800"/>
                  <a:gd name="connsiteY4" fmla="*/ 2923309 h 293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2930237">
                    <a:moveTo>
                      <a:pt x="214746" y="2923309"/>
                    </a:moveTo>
                    <a:lnTo>
                      <a:pt x="685800" y="0"/>
                    </a:lnTo>
                    <a:lnTo>
                      <a:pt x="471055" y="0"/>
                    </a:lnTo>
                    <a:lnTo>
                      <a:pt x="0" y="2930237"/>
                    </a:lnTo>
                    <a:lnTo>
                      <a:pt x="214746" y="2923309"/>
                    </a:lnTo>
                    <a:close/>
                  </a:path>
                </a:pathLst>
              </a:custGeom>
              <a:solidFill>
                <a:schemeClr val="accent5">
                  <a:alpha val="25000"/>
                </a:schemeClr>
              </a:solidFill>
              <a:ln w="12700">
                <a:solidFill>
                  <a:srgbClr val="EDE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4B95E80-8238-4677-8A30-E274DA26F669}"/>
                  </a:ext>
                </a:extLst>
              </p:cNvPr>
              <p:cNvSpPr/>
              <p:nvPr/>
            </p:nvSpPr>
            <p:spPr>
              <a:xfrm>
                <a:off x="2608935" y="1334312"/>
                <a:ext cx="801709" cy="3357650"/>
              </a:xfrm>
              <a:custGeom>
                <a:avLst/>
                <a:gdLst>
                  <a:gd name="connsiteX0" fmla="*/ 0 w 699655"/>
                  <a:gd name="connsiteY0" fmla="*/ 0 h 2930237"/>
                  <a:gd name="connsiteX1" fmla="*/ 498764 w 699655"/>
                  <a:gd name="connsiteY1" fmla="*/ 2930237 h 2930237"/>
                  <a:gd name="connsiteX2" fmla="*/ 699655 w 699655"/>
                  <a:gd name="connsiteY2" fmla="*/ 2923309 h 2930237"/>
                  <a:gd name="connsiteX3" fmla="*/ 221673 w 699655"/>
                  <a:gd name="connsiteY3" fmla="*/ 0 h 2930237"/>
                  <a:gd name="connsiteX4" fmla="*/ 0 w 699655"/>
                  <a:gd name="connsiteY4" fmla="*/ 0 h 293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655" h="2930237">
                    <a:moveTo>
                      <a:pt x="0" y="0"/>
                    </a:moveTo>
                    <a:lnTo>
                      <a:pt x="498764" y="2930237"/>
                    </a:lnTo>
                    <a:lnTo>
                      <a:pt x="699655" y="2923309"/>
                    </a:lnTo>
                    <a:lnTo>
                      <a:pt x="2216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25000"/>
                </a:schemeClr>
              </a:solidFill>
              <a:ln w="12700">
                <a:solidFill>
                  <a:srgbClr val="EDE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D55CDFC-3F6D-4557-860D-A5FC16B81EBF}"/>
                  </a:ext>
                </a:extLst>
              </p:cNvPr>
              <p:cNvSpPr/>
              <p:nvPr/>
            </p:nvSpPr>
            <p:spPr>
              <a:xfrm>
                <a:off x="1053145" y="842174"/>
                <a:ext cx="2127305" cy="3841849"/>
              </a:xfrm>
              <a:custGeom>
                <a:avLst/>
                <a:gdLst>
                  <a:gd name="connsiteX0" fmla="*/ 263236 w 1856509"/>
                  <a:gd name="connsiteY0" fmla="*/ 346364 h 3352800"/>
                  <a:gd name="connsiteX1" fmla="*/ 270164 w 1856509"/>
                  <a:gd name="connsiteY1" fmla="*/ 429491 h 3352800"/>
                  <a:gd name="connsiteX2" fmla="*/ 471054 w 1856509"/>
                  <a:gd name="connsiteY2" fmla="*/ 429491 h 3352800"/>
                  <a:gd name="connsiteX3" fmla="*/ 0 w 1856509"/>
                  <a:gd name="connsiteY3" fmla="*/ 3345873 h 3352800"/>
                  <a:gd name="connsiteX4" fmla="*/ 1856509 w 1856509"/>
                  <a:gd name="connsiteY4" fmla="*/ 3352800 h 3352800"/>
                  <a:gd name="connsiteX5" fmla="*/ 1364673 w 1856509"/>
                  <a:gd name="connsiteY5" fmla="*/ 436419 h 3352800"/>
                  <a:gd name="connsiteX6" fmla="*/ 1579418 w 1856509"/>
                  <a:gd name="connsiteY6" fmla="*/ 429491 h 3352800"/>
                  <a:gd name="connsiteX7" fmla="*/ 1565564 w 1856509"/>
                  <a:gd name="connsiteY7" fmla="*/ 353291 h 3352800"/>
                  <a:gd name="connsiteX8" fmla="*/ 1537854 w 1856509"/>
                  <a:gd name="connsiteY8" fmla="*/ 346364 h 3352800"/>
                  <a:gd name="connsiteX9" fmla="*/ 1343891 w 1856509"/>
                  <a:gd name="connsiteY9" fmla="*/ 0 h 3352800"/>
                  <a:gd name="connsiteX10" fmla="*/ 498764 w 1856509"/>
                  <a:gd name="connsiteY10" fmla="*/ 0 h 3352800"/>
                  <a:gd name="connsiteX11" fmla="*/ 263236 w 1856509"/>
                  <a:gd name="connsiteY11" fmla="*/ 346364 h 3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6509" h="3352800">
                    <a:moveTo>
                      <a:pt x="263236" y="346364"/>
                    </a:moveTo>
                    <a:lnTo>
                      <a:pt x="270164" y="429491"/>
                    </a:lnTo>
                    <a:lnTo>
                      <a:pt x="471054" y="429491"/>
                    </a:lnTo>
                    <a:lnTo>
                      <a:pt x="0" y="3345873"/>
                    </a:lnTo>
                    <a:lnTo>
                      <a:pt x="1856509" y="3352800"/>
                    </a:lnTo>
                    <a:lnTo>
                      <a:pt x="1364673" y="436419"/>
                    </a:lnTo>
                    <a:lnTo>
                      <a:pt x="1579418" y="429491"/>
                    </a:lnTo>
                    <a:lnTo>
                      <a:pt x="1565564" y="353291"/>
                    </a:lnTo>
                    <a:lnTo>
                      <a:pt x="1537854" y="346364"/>
                    </a:lnTo>
                    <a:lnTo>
                      <a:pt x="1343891" y="0"/>
                    </a:lnTo>
                    <a:lnTo>
                      <a:pt x="498764" y="0"/>
                    </a:lnTo>
                    <a:lnTo>
                      <a:pt x="263236" y="346364"/>
                    </a:lnTo>
                    <a:close/>
                  </a:path>
                </a:pathLst>
              </a:custGeom>
              <a:solidFill>
                <a:srgbClr val="216B99">
                  <a:alpha val="25000"/>
                </a:srgbClr>
              </a:solidFill>
              <a:ln w="12700">
                <a:solidFill>
                  <a:srgbClr val="EDE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4ABF17E-DD2A-486F-9217-A961B94FBC36}"/>
                  </a:ext>
                </a:extLst>
              </p:cNvPr>
              <p:cNvSpPr/>
              <p:nvPr/>
            </p:nvSpPr>
            <p:spPr>
              <a:xfrm>
                <a:off x="29421" y="410138"/>
                <a:ext cx="4541977" cy="4291263"/>
              </a:xfrm>
              <a:custGeom>
                <a:avLst/>
                <a:gdLst>
                  <a:gd name="connsiteX0" fmla="*/ 0 w 3987053"/>
                  <a:gd name="connsiteY0" fmla="*/ 3731559 h 3745006"/>
                  <a:gd name="connsiteX1" fmla="*/ 679076 w 3987053"/>
                  <a:gd name="connsiteY1" fmla="*/ 3745006 h 3745006"/>
                  <a:gd name="connsiteX2" fmla="*/ 1149723 w 3987053"/>
                  <a:gd name="connsiteY2" fmla="*/ 800100 h 3745006"/>
                  <a:gd name="connsiteX3" fmla="*/ 1156447 w 3987053"/>
                  <a:gd name="connsiteY3" fmla="*/ 793377 h 3745006"/>
                  <a:gd name="connsiteX4" fmla="*/ 1156447 w 3987053"/>
                  <a:gd name="connsiteY4" fmla="*/ 746312 h 3745006"/>
                  <a:gd name="connsiteX5" fmla="*/ 1048870 w 3987053"/>
                  <a:gd name="connsiteY5" fmla="*/ 739589 h 3745006"/>
                  <a:gd name="connsiteX6" fmla="*/ 1055594 w 3987053"/>
                  <a:gd name="connsiteY6" fmla="*/ 356348 h 3745006"/>
                  <a:gd name="connsiteX7" fmla="*/ 1418665 w 3987053"/>
                  <a:gd name="connsiteY7" fmla="*/ 349624 h 3745006"/>
                  <a:gd name="connsiteX8" fmla="*/ 1425388 w 3987053"/>
                  <a:gd name="connsiteY8" fmla="*/ 47065 h 3745006"/>
                  <a:gd name="connsiteX9" fmla="*/ 2238935 w 3987053"/>
                  <a:gd name="connsiteY9" fmla="*/ 53789 h 3745006"/>
                  <a:gd name="connsiteX10" fmla="*/ 2238935 w 3987053"/>
                  <a:gd name="connsiteY10" fmla="*/ 342900 h 3745006"/>
                  <a:gd name="connsiteX11" fmla="*/ 2460812 w 3987053"/>
                  <a:gd name="connsiteY11" fmla="*/ 719418 h 3745006"/>
                  <a:gd name="connsiteX12" fmla="*/ 2487706 w 3987053"/>
                  <a:gd name="connsiteY12" fmla="*/ 719418 h 3745006"/>
                  <a:gd name="connsiteX13" fmla="*/ 2971800 w 3987053"/>
                  <a:gd name="connsiteY13" fmla="*/ 3738283 h 3745006"/>
                  <a:gd name="connsiteX14" fmla="*/ 3987053 w 3987053"/>
                  <a:gd name="connsiteY14" fmla="*/ 3731559 h 3745006"/>
                  <a:gd name="connsiteX15" fmla="*/ 3973606 w 3987053"/>
                  <a:gd name="connsiteY15" fmla="*/ 6724 h 3745006"/>
                  <a:gd name="connsiteX16" fmla="*/ 20170 w 3987053"/>
                  <a:gd name="connsiteY16" fmla="*/ 0 h 3745006"/>
                  <a:gd name="connsiteX17" fmla="*/ 0 w 3987053"/>
                  <a:gd name="connsiteY17" fmla="*/ 3731559 h 374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87053" h="3745006">
                    <a:moveTo>
                      <a:pt x="0" y="3731559"/>
                    </a:moveTo>
                    <a:lnTo>
                      <a:pt x="679076" y="3745006"/>
                    </a:lnTo>
                    <a:lnTo>
                      <a:pt x="1149723" y="800100"/>
                    </a:lnTo>
                    <a:lnTo>
                      <a:pt x="1156447" y="793377"/>
                    </a:lnTo>
                    <a:lnTo>
                      <a:pt x="1156447" y="746312"/>
                    </a:lnTo>
                    <a:lnTo>
                      <a:pt x="1048870" y="739589"/>
                    </a:lnTo>
                    <a:lnTo>
                      <a:pt x="1055594" y="356348"/>
                    </a:lnTo>
                    <a:lnTo>
                      <a:pt x="1418665" y="349624"/>
                    </a:lnTo>
                    <a:lnTo>
                      <a:pt x="1425388" y="47065"/>
                    </a:lnTo>
                    <a:lnTo>
                      <a:pt x="2238935" y="53789"/>
                    </a:lnTo>
                    <a:lnTo>
                      <a:pt x="2238935" y="342900"/>
                    </a:lnTo>
                    <a:lnTo>
                      <a:pt x="2460812" y="719418"/>
                    </a:lnTo>
                    <a:lnTo>
                      <a:pt x="2487706" y="719418"/>
                    </a:lnTo>
                    <a:lnTo>
                      <a:pt x="2971800" y="3738283"/>
                    </a:lnTo>
                    <a:lnTo>
                      <a:pt x="3987053" y="3731559"/>
                    </a:lnTo>
                    <a:cubicBezTo>
                      <a:pt x="3982571" y="2489947"/>
                      <a:pt x="3978088" y="1248336"/>
                      <a:pt x="3973606" y="6724"/>
                    </a:cubicBezTo>
                    <a:lnTo>
                      <a:pt x="20170" y="0"/>
                    </a:lnTo>
                    <a:lnTo>
                      <a:pt x="0" y="3731559"/>
                    </a:lnTo>
                    <a:close/>
                  </a:path>
                </a:pathLst>
              </a:custGeom>
              <a:solidFill>
                <a:srgbClr val="EDEBE6"/>
              </a:solidFill>
              <a:ln>
                <a:solidFill>
                  <a:srgbClr val="EDE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5298F5BC-F8AE-4A82-9722-AE74A295B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8968" y="316800"/>
              <a:ext cx="1524674" cy="547190"/>
            </a:xfrm>
            <a:prstGeom prst="rect">
              <a:avLst/>
            </a:prstGeom>
            <a:solidFill>
              <a:srgbClr val="EDEBE6"/>
            </a:solidFill>
            <a:ln w="28575">
              <a:solidFill>
                <a:srgbClr val="EDEBE6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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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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panose="050401020108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+mj-lt"/>
                </a:rPr>
                <a:t>1934 Original Construction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6E9E12C-2CE8-4879-A9A6-6CFDE2C10C31}"/>
                </a:ext>
              </a:extLst>
            </p:cNvPr>
            <p:cNvCxnSpPr>
              <a:cxnSpLocks noChangeShapeType="1"/>
              <a:stCxn id="9" idx="1"/>
            </p:cNvCxnSpPr>
            <p:nvPr/>
          </p:nvCxnSpPr>
          <p:spPr bwMode="auto">
            <a:xfrm flipH="1">
              <a:off x="2069039" y="590395"/>
              <a:ext cx="879930" cy="536006"/>
            </a:xfrm>
            <a:prstGeom prst="straightConnector1">
              <a:avLst/>
            </a:prstGeom>
            <a:ln w="28575">
              <a:solidFill>
                <a:srgbClr val="EDEBE6"/>
              </a:solidFill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FAF34EB9-A88F-4C3C-AC59-882D1FC21D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0910" y="1231895"/>
              <a:ext cx="1612903" cy="547190"/>
            </a:xfrm>
            <a:prstGeom prst="rect">
              <a:avLst/>
            </a:prstGeom>
            <a:solidFill>
              <a:srgbClr val="EDEBE6"/>
            </a:solidFill>
            <a:ln w="28575">
              <a:solidFill>
                <a:srgbClr val="EDEBE6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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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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panose="050401020108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000" b="1" dirty="0">
                  <a:latin typeface="+mj-lt"/>
                </a:rPr>
                <a:t>1969 Rehabilitation</a:t>
              </a:r>
            </a:p>
          </p:txBody>
        </p:sp>
        <p:cxnSp>
          <p:nvCxnSpPr>
            <p:cNvPr id="12" name="Straight Arrow Connector 7">
              <a:extLst>
                <a:ext uri="{FF2B5EF4-FFF2-40B4-BE49-F238E27FC236}">
                  <a16:creationId xmlns:a16="http://schemas.microsoft.com/office/drawing/2014/main" id="{19FEB5AE-D1EF-4C14-8841-382CCCF44EE3}"/>
                </a:ext>
              </a:extLst>
            </p:cNvPr>
            <p:cNvCxnSpPr>
              <a:cxnSpLocks noChangeShapeType="1"/>
              <a:stCxn id="11" idx="1"/>
            </p:cNvCxnSpPr>
            <p:nvPr/>
          </p:nvCxnSpPr>
          <p:spPr bwMode="auto">
            <a:xfrm flipH="1">
              <a:off x="2749103" y="1505489"/>
              <a:ext cx="261807" cy="189356"/>
            </a:xfrm>
            <a:prstGeom prst="straightConnector1">
              <a:avLst/>
            </a:prstGeom>
            <a:ln w="28575">
              <a:solidFill>
                <a:srgbClr val="EDEBE6"/>
              </a:solidFill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91C2FA3-F662-4BB1-B2E7-487BA3443913}"/>
              </a:ext>
            </a:extLst>
          </p:cNvPr>
          <p:cNvSpPr/>
          <p:nvPr/>
        </p:nvSpPr>
        <p:spPr>
          <a:xfrm>
            <a:off x="4496359" y="161352"/>
            <a:ext cx="4572000" cy="11310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ENVIRONMENTAL PERMIT GOALS: </a:t>
            </a:r>
          </a:p>
          <a:p>
            <a:endParaRPr lang="en-US" dirty="0"/>
          </a:p>
          <a:p>
            <a:r>
              <a:rPr lang="en-US" dirty="0"/>
              <a:t>1. AVOID RE-INITIATING CONSULTATION WITH NMFS</a:t>
            </a:r>
          </a:p>
          <a:p>
            <a:endParaRPr lang="en-US" dirty="0"/>
          </a:p>
          <a:p>
            <a:r>
              <a:rPr lang="en-US" dirty="0"/>
              <a:t>2. DESIGN A SELF-MITIGATING STRUCTURE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972AE1-FB6C-4216-9803-773D55A08015}"/>
              </a:ext>
            </a:extLst>
          </p:cNvPr>
          <p:cNvSpPr/>
          <p:nvPr/>
        </p:nvSpPr>
        <p:spPr>
          <a:xfrm>
            <a:off x="4256116" y="3516516"/>
            <a:ext cx="4887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ENVIRONMENTAL BENEFITS:</a:t>
            </a:r>
          </a:p>
          <a:p>
            <a:r>
              <a:rPr lang="en-US" sz="1400" dirty="0">
                <a:solidFill>
                  <a:schemeClr val="bg1"/>
                </a:solidFill>
              </a:rPr>
              <a:t>1. CREOSOTE REMOVAL  827 piles (~ 250 tons) + </a:t>
            </a:r>
            <a:r>
              <a:rPr lang="en-US" sz="1400" dirty="0" err="1">
                <a:solidFill>
                  <a:schemeClr val="bg1"/>
                </a:solidFill>
              </a:rPr>
              <a:t>walers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</a:p>
          <a:p>
            <a:r>
              <a:rPr lang="en-US" sz="1400" dirty="0">
                <a:solidFill>
                  <a:schemeClr val="bg1"/>
                </a:solidFill>
              </a:rPr>
              <a:t>2. SMALLER FOOTPRINT (~12 %)</a:t>
            </a:r>
          </a:p>
          <a:p>
            <a:r>
              <a:rPr lang="en-US" sz="1400" dirty="0">
                <a:solidFill>
                  <a:schemeClr val="bg1"/>
                </a:solidFill>
              </a:rPr>
              <a:t>3. ROCK AND DEBRIS REMOVAL within 10 ft of jetties</a:t>
            </a:r>
            <a:endParaRPr lang="en-US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0342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9889-3EBB-4181-8050-189CEFB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Schedule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67294-43BF-487B-80A8-52A4FD75E88B}"/>
              </a:ext>
            </a:extLst>
          </p:cNvPr>
          <p:cNvSpPr/>
          <p:nvPr/>
        </p:nvSpPr>
        <p:spPr>
          <a:xfrm>
            <a:off x="329145" y="807507"/>
            <a:ext cx="21923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Scenario 1 – Best Case (Goal)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Construction Completion Spring of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6F5E5A-6136-41ED-BEFB-0A21DFEBFA17}"/>
              </a:ext>
            </a:extLst>
          </p:cNvPr>
          <p:cNvSpPr/>
          <p:nvPr/>
        </p:nvSpPr>
        <p:spPr>
          <a:xfrm>
            <a:off x="291559" y="3751729"/>
            <a:ext cx="8146470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lvl="1"/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097732-73E3-4895-965A-8675D4CE0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835" y="746593"/>
            <a:ext cx="5721878" cy="439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002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9889-3EBB-4181-8050-189CEFB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Potential Permitting Scenarios/Schedules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F311E35-1148-42B3-84EE-629917EB3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189854"/>
              </p:ext>
            </p:extLst>
          </p:nvPr>
        </p:nvGraphicFramePr>
        <p:xfrm>
          <a:off x="388710" y="1220847"/>
          <a:ext cx="8261909" cy="2072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0619">
                  <a:extLst>
                    <a:ext uri="{9D8B030D-6E8A-4147-A177-3AD203B41FA5}">
                      <a16:colId xmlns:a16="http://schemas.microsoft.com/office/drawing/2014/main" val="3978592010"/>
                    </a:ext>
                  </a:extLst>
                </a:gridCol>
                <a:gridCol w="2184091">
                  <a:extLst>
                    <a:ext uri="{9D8B030D-6E8A-4147-A177-3AD203B41FA5}">
                      <a16:colId xmlns:a16="http://schemas.microsoft.com/office/drawing/2014/main" val="2747836384"/>
                    </a:ext>
                  </a:extLst>
                </a:gridCol>
                <a:gridCol w="2218763">
                  <a:extLst>
                    <a:ext uri="{9D8B030D-6E8A-4147-A177-3AD203B41FA5}">
                      <a16:colId xmlns:a16="http://schemas.microsoft.com/office/drawing/2014/main" val="629300478"/>
                    </a:ext>
                  </a:extLst>
                </a:gridCol>
                <a:gridCol w="2458436">
                  <a:extLst>
                    <a:ext uri="{9D8B030D-6E8A-4147-A177-3AD203B41FA5}">
                      <a16:colId xmlns:a16="http://schemas.microsoft.com/office/drawing/2014/main" val="35188381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Scenario 1 (Best Case)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Scenario 2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Scenario 3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80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Existing permit is modified for current design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Existing permit is modified but NMFS is re-engaged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Modification is rejected and a new permit application is required.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008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Permitting Length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6 months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 months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18 + months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978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Permit Submittal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July 2020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July 2020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July 2020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6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Permit Received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Jan 2021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July 2021 (+6 months)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Jan 2022 (+12 months)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99991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Bid Advertisement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Spring 2021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Spring 2021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Spring 2022 (+12 months)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552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Construction Start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Fall 2021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Fall 2021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Fall 2022 (+1 year)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87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Construction End*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Spring/Fall 2022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Spring/Fall 2022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Spring/Fall 2023 (+1 year)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503510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06F5E5A-6136-41ED-BEFB-0A21DFEBFA17}"/>
              </a:ext>
            </a:extLst>
          </p:cNvPr>
          <p:cNvSpPr/>
          <p:nvPr/>
        </p:nvSpPr>
        <p:spPr>
          <a:xfrm>
            <a:off x="291559" y="3751729"/>
            <a:ext cx="8146470" cy="730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pPr lvl="1"/>
            <a:endParaRPr lang="en-US" sz="14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A6FEC0-3682-4CF8-8F52-0852789269CB}"/>
              </a:ext>
            </a:extLst>
          </p:cNvPr>
          <p:cNvSpPr/>
          <p:nvPr/>
        </p:nvSpPr>
        <p:spPr>
          <a:xfrm>
            <a:off x="291559" y="3399049"/>
            <a:ext cx="80141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*Would seek to replace breakwater in one construction season however, depending on fish work window requirements, replacement may need to occur over two in water work windows.</a:t>
            </a:r>
          </a:p>
        </p:txBody>
      </p:sp>
    </p:spTree>
    <p:extLst>
      <p:ext uri="{BB962C8B-B14F-4D97-AF65-F5344CB8AC3E}">
        <p14:creationId xmlns:p14="http://schemas.microsoft.com/office/powerpoint/2010/main" val="6561990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9889-3EBB-4181-8050-189CEFBC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11163"/>
            <a:ext cx="8353424" cy="2569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1002D3-065D-4F78-8BFD-8DC29821F740}"/>
              </a:ext>
            </a:extLst>
          </p:cNvPr>
          <p:cNvSpPr/>
          <p:nvPr/>
        </p:nvSpPr>
        <p:spPr>
          <a:xfrm>
            <a:off x="459317" y="1040561"/>
            <a:ext cx="8071135" cy="423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US" sz="1400" u="sng" dirty="0">
                <a:solidFill>
                  <a:srgbClr val="000000"/>
                </a:solidFill>
              </a:rPr>
              <a:t>Replacement Alternative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Breakwater replacement alternative similar in style as existing breakwater with modern materials and walkway on south breakwater.</a:t>
            </a:r>
          </a:p>
          <a:p>
            <a:pPr marL="0" lvl="1">
              <a:spcAft>
                <a:spcPts val="600"/>
              </a:spcAft>
            </a:pPr>
            <a:r>
              <a:rPr lang="en-US" sz="1400" u="sng" dirty="0">
                <a:solidFill>
                  <a:srgbClr val="000000"/>
                </a:solidFill>
              </a:rPr>
              <a:t>Permitting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Permitting will include replacement of both breakwaters.</a:t>
            </a:r>
          </a:p>
          <a:p>
            <a:pPr marL="0" lvl="1">
              <a:spcAft>
                <a:spcPts val="600"/>
              </a:spcAft>
            </a:pPr>
            <a:r>
              <a:rPr lang="en-US" sz="1400" u="sng" dirty="0">
                <a:solidFill>
                  <a:srgbClr val="000000"/>
                </a:solidFill>
              </a:rPr>
              <a:t>Final Design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Final design will be for replacement of both breakwaters.</a:t>
            </a:r>
          </a:p>
          <a:p>
            <a:pPr marL="0" lvl="1">
              <a:spcAft>
                <a:spcPts val="600"/>
              </a:spcAft>
            </a:pPr>
            <a:r>
              <a:rPr lang="en-US" sz="1400" u="sng" dirty="0">
                <a:solidFill>
                  <a:srgbClr val="000000"/>
                </a:solidFill>
              </a:rPr>
              <a:t>Project Bidding for Construction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Bid Documents developed for replacement of south breakwater first.</a:t>
            </a:r>
          </a:p>
          <a:p>
            <a:pPr marL="0" lvl="1">
              <a:spcAft>
                <a:spcPts val="600"/>
              </a:spcAft>
            </a:pPr>
            <a:r>
              <a:rPr lang="en-US" sz="1400" u="sng" dirty="0">
                <a:solidFill>
                  <a:srgbClr val="000000"/>
                </a:solidFill>
              </a:rPr>
              <a:t>Schedule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Earliest completion of the south breakwater replacement is spring or fall of 2022.</a:t>
            </a:r>
          </a:p>
          <a:p>
            <a:pPr marL="0" marR="0" lvl="1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1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6286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1669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9889-3EBB-4181-8050-189CEFBC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11163"/>
            <a:ext cx="8353424" cy="256909"/>
          </a:xfrm>
        </p:spPr>
        <p:txBody>
          <a:bodyPr/>
          <a:lstStyle/>
          <a:p>
            <a:r>
              <a:rPr lang="en-US" dirty="0"/>
              <a:t>Project Costs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67294-43BF-487B-80A8-52A4FD75E88B}"/>
              </a:ext>
            </a:extLst>
          </p:cNvPr>
          <p:cNvSpPr/>
          <p:nvPr/>
        </p:nvSpPr>
        <p:spPr>
          <a:xfrm>
            <a:off x="395288" y="891872"/>
            <a:ext cx="4051722" cy="28469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1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Project Costs (South and North)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Construction Cost -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$12.5 Million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(2020 dollars)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Engineering, Permitting, Bid Docs -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$394,000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Construction Administration (South) -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/>
              </a:rPr>
              <a:t>$250,000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Construction Administration (North) - </a:t>
            </a:r>
            <a:r>
              <a:rPr lang="en-US" sz="1400" b="1" dirty="0">
                <a:solidFill>
                  <a:srgbClr val="000000"/>
                </a:solidFill>
              </a:rPr>
              <a:t>$250,000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Grand Total = $13.39 Million </a:t>
            </a:r>
            <a:r>
              <a:rPr lang="en-US" sz="1400" dirty="0">
                <a:solidFill>
                  <a:srgbClr val="000000"/>
                </a:solidFill>
              </a:rPr>
              <a:t>(2020 dollars)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000000"/>
              </a:solidFill>
              <a:latin typeface="Arial" panose="020B0604020202020204"/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6286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3D10C5-CC78-4965-AF12-EF8BD5AB69FC}"/>
              </a:ext>
            </a:extLst>
          </p:cNvPr>
          <p:cNvSpPr/>
          <p:nvPr/>
        </p:nvSpPr>
        <p:spPr>
          <a:xfrm>
            <a:off x="4788694" y="891872"/>
            <a:ext cx="4051722" cy="1969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1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Total Project Costs (South Replacement Only)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Construction Cost -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$7 Million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(2020 dollars)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000000"/>
                </a:solidFill>
              </a:rPr>
              <a:t>Engineering, Permitting, Bid Docs - </a:t>
            </a:r>
            <a:r>
              <a:rPr lang="en-US" sz="1400" b="1" i="1" dirty="0">
                <a:solidFill>
                  <a:srgbClr val="000000"/>
                </a:solidFill>
              </a:rPr>
              <a:t>$373,000 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Construction Administration (South) - </a:t>
            </a:r>
            <a:r>
              <a:rPr lang="en-US" sz="1400" b="1" dirty="0">
                <a:solidFill>
                  <a:srgbClr val="000000"/>
                </a:solidFill>
              </a:rPr>
              <a:t>$250,000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Grand Total = $7.62 Million </a:t>
            </a:r>
            <a:r>
              <a:rPr lang="en-US" sz="1400" dirty="0">
                <a:solidFill>
                  <a:srgbClr val="000000"/>
                </a:solidFill>
              </a:rPr>
              <a:t>(2020 dollars)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6286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1002D3-065D-4F78-8BFD-8DC29821F740}"/>
              </a:ext>
            </a:extLst>
          </p:cNvPr>
          <p:cNvSpPr/>
          <p:nvPr/>
        </p:nvSpPr>
        <p:spPr>
          <a:xfrm>
            <a:off x="411442" y="2720439"/>
            <a:ext cx="8071135" cy="3570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1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Variables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Costs assume two separate construction seasons which is most likely scenario due to funding and potential fish window restrictions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Permitting from scratch (Scenario 3) would increase permitting costs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Costs include the new walkway on the south breakwater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Does not include cost inflation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Cost does not include offsite mitigation costs that could be required (0%-5% of project costs)</a:t>
            </a: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Arial" panose="020B0604020202020204"/>
              </a:rPr>
              <a:t>Cost does not include potential repairs needed to the existing breakwaters while waiting for replacement</a:t>
            </a:r>
          </a:p>
          <a:p>
            <a:pPr marL="0" marR="0" lvl="1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1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6286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98666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DA66E-1BA1-4E2A-AED3-52C66BC1D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89" y="1026318"/>
            <a:ext cx="6434136" cy="3455989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Submit Permits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1"/>
                </a:solidFill>
              </a:rPr>
              <a:t>Complete Final Design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0850" lvl="2" indent="-285750"/>
            <a:endParaRPr lang="en-US" sz="1600" dirty="0"/>
          </a:p>
          <a:p>
            <a:pPr marL="450850" lvl="2" indent="-285750"/>
            <a:endParaRPr lang="en-US" sz="1600" dirty="0"/>
          </a:p>
          <a:p>
            <a:pPr marL="450850" lvl="2" indent="-285750"/>
            <a:endParaRPr lang="en-US" sz="1600" dirty="0"/>
          </a:p>
          <a:p>
            <a:pPr lvl="1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D92585-68C2-4018-82E9-2C10F45D9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1225138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99C1B5-0F3C-4A87-A94A-C60F11BB984B}"/>
              </a:ext>
            </a:extLst>
          </p:cNvPr>
          <p:cNvSpPr txBox="1">
            <a:spLocks/>
          </p:cNvSpPr>
          <p:nvPr/>
        </p:nvSpPr>
        <p:spPr>
          <a:xfrm>
            <a:off x="352902" y="2110085"/>
            <a:ext cx="3669081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457">
              <a:defRPr/>
            </a:pPr>
            <a:r>
              <a:rPr lang="en-GB" sz="5400" dirty="0"/>
              <a:t>Questions</a:t>
            </a:r>
            <a:r>
              <a:rPr lang="en-GB" sz="5400" dirty="0">
                <a:solidFill>
                  <a:srgbClr val="216B99"/>
                </a:solidFill>
              </a:rPr>
              <a:t>?</a:t>
            </a:r>
          </a:p>
        </p:txBody>
      </p:sp>
      <p:pic>
        <p:nvPicPr>
          <p:cNvPr id="6" name="Picture 5" descr="A bridge over a body of water&#10;&#10;Description automatically generated">
            <a:extLst>
              <a:ext uri="{FF2B5EF4-FFF2-40B4-BE49-F238E27FC236}">
                <a16:creationId xmlns:a16="http://schemas.microsoft.com/office/drawing/2014/main" id="{B3ECC77A-6106-4112-A8E9-393C99EBA2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1"/>
          <a:stretch/>
        </p:blipFill>
        <p:spPr>
          <a:xfrm>
            <a:off x="4290116" y="1"/>
            <a:ext cx="4853883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2576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AE64A-F2CF-4B0E-A70B-58B2DAB1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C926-4C7A-4456-B603-8FB00524CD8E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5F16C0-12B9-48E4-A460-991733F7CB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781051"/>
            <a:ext cx="8353425" cy="230188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2D052D-41DF-4FFE-8FB0-9AC2A151B08A}"/>
              </a:ext>
            </a:extLst>
          </p:cNvPr>
          <p:cNvCxnSpPr>
            <a:cxnSpLocks/>
          </p:cNvCxnSpPr>
          <p:nvPr/>
        </p:nvCxnSpPr>
        <p:spPr>
          <a:xfrm>
            <a:off x="9655652" y="3142834"/>
            <a:ext cx="0" cy="314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9E0231-E064-4265-941E-0AC9346C0726}"/>
              </a:ext>
            </a:extLst>
          </p:cNvPr>
          <p:cNvCxnSpPr>
            <a:cxnSpLocks/>
          </p:cNvCxnSpPr>
          <p:nvPr/>
        </p:nvCxnSpPr>
        <p:spPr>
          <a:xfrm flipH="1">
            <a:off x="9433973" y="3142834"/>
            <a:ext cx="23488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664977-89D8-4581-9D48-5D4C213C383B}"/>
              </a:ext>
            </a:extLst>
          </p:cNvPr>
          <p:cNvCxnSpPr>
            <a:cxnSpLocks/>
          </p:cNvCxnSpPr>
          <p:nvPr/>
        </p:nvCxnSpPr>
        <p:spPr>
          <a:xfrm flipH="1">
            <a:off x="9433972" y="3457533"/>
            <a:ext cx="23488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F:\Marketing\Port Townsend\060623_00824.jpg">
            <a:extLst>
              <a:ext uri="{FF2B5EF4-FFF2-40B4-BE49-F238E27FC236}">
                <a16:creationId xmlns:a16="http://schemas.microsoft.com/office/drawing/2014/main" id="{278AEBF2-3E03-4DE8-8AA0-F95561E0E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7" t="24410" r="31853" b="-1"/>
          <a:stretch/>
        </p:blipFill>
        <p:spPr bwMode="auto">
          <a:xfrm>
            <a:off x="5085049" y="0"/>
            <a:ext cx="4058951" cy="482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D0EAC-85E0-439A-B2AD-4DAE5B9C2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3" y="1124218"/>
            <a:ext cx="5047063" cy="3405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D541F7-9CBD-4195-8EBF-BB173946903E}"/>
              </a:ext>
            </a:extLst>
          </p:cNvPr>
          <p:cNvSpPr/>
          <p:nvPr/>
        </p:nvSpPr>
        <p:spPr>
          <a:xfrm rot="19639628">
            <a:off x="3753007" y="2348085"/>
            <a:ext cx="172752" cy="516362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420879-1072-4099-8265-6D00771C73BB}"/>
              </a:ext>
            </a:extLst>
          </p:cNvPr>
          <p:cNvCxnSpPr/>
          <p:nvPr/>
        </p:nvCxnSpPr>
        <p:spPr>
          <a:xfrm flipH="1" flipV="1">
            <a:off x="3933497" y="2870224"/>
            <a:ext cx="268013" cy="111056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2DE6850-2799-4139-BD05-90EAF32C83E6}"/>
              </a:ext>
            </a:extLst>
          </p:cNvPr>
          <p:cNvCxnSpPr>
            <a:cxnSpLocks/>
          </p:cNvCxnSpPr>
          <p:nvPr/>
        </p:nvCxnSpPr>
        <p:spPr>
          <a:xfrm flipH="1" flipV="1">
            <a:off x="7874304" y="4080405"/>
            <a:ext cx="173993" cy="4493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DB61C6-A35E-449C-92C8-25C5E4BEC8E8}"/>
              </a:ext>
            </a:extLst>
          </p:cNvPr>
          <p:cNvSpPr txBox="1"/>
          <p:nvPr/>
        </p:nvSpPr>
        <p:spPr>
          <a:xfrm>
            <a:off x="7535918" y="4501469"/>
            <a:ext cx="1567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Breakwaters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6D0E638-FDD6-4E79-821D-2EFE7F5DFFAC}"/>
              </a:ext>
            </a:extLst>
          </p:cNvPr>
          <p:cNvCxnSpPr>
            <a:cxnSpLocks/>
          </p:cNvCxnSpPr>
          <p:nvPr/>
        </p:nvCxnSpPr>
        <p:spPr>
          <a:xfrm flipH="1" flipV="1">
            <a:off x="7190817" y="4630623"/>
            <a:ext cx="345101" cy="296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19EA8627-E3B1-4CB2-ABBA-D857820434DB}"/>
              </a:ext>
            </a:extLst>
          </p:cNvPr>
          <p:cNvSpPr txBox="1"/>
          <p:nvPr/>
        </p:nvSpPr>
        <p:spPr>
          <a:xfrm>
            <a:off x="2039157" y="2444792"/>
            <a:ext cx="110912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Port Townsend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A3DAE-8ADC-4054-9DE7-3696B61D486A}"/>
              </a:ext>
            </a:extLst>
          </p:cNvPr>
          <p:cNvSpPr txBox="1"/>
          <p:nvPr/>
        </p:nvSpPr>
        <p:spPr>
          <a:xfrm>
            <a:off x="3149747" y="4036137"/>
            <a:ext cx="172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Point Hudson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16D8A91-CB69-4FF1-8899-4536B0BF3BBA}"/>
              </a:ext>
            </a:extLst>
          </p:cNvPr>
          <p:cNvSpPr/>
          <p:nvPr/>
        </p:nvSpPr>
        <p:spPr>
          <a:xfrm>
            <a:off x="5408065" y="4354604"/>
            <a:ext cx="11031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SOUTH JETTY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E1D14CA-A0DC-4142-A966-3EB3EF183DEC}"/>
              </a:ext>
            </a:extLst>
          </p:cNvPr>
          <p:cNvSpPr/>
          <p:nvPr/>
        </p:nvSpPr>
        <p:spPr>
          <a:xfrm>
            <a:off x="7934860" y="3893005"/>
            <a:ext cx="111120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NORTH JETTY</a:t>
            </a:r>
          </a:p>
        </p:txBody>
      </p:sp>
    </p:spTree>
    <p:extLst>
      <p:ext uri="{BB962C8B-B14F-4D97-AF65-F5344CB8AC3E}">
        <p14:creationId xmlns:p14="http://schemas.microsoft.com/office/powerpoint/2010/main" val="427721217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922BD621-AC6C-4524-8A51-D56EB836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276350"/>
            <a:ext cx="3846947" cy="3455988"/>
          </a:xfrm>
        </p:spPr>
        <p:txBody>
          <a:bodyPr/>
          <a:lstStyle/>
          <a:p>
            <a:r>
              <a:rPr lang="en-US" dirty="0"/>
              <a:t>The breakwaters were constructed in 1934 by the military.</a:t>
            </a:r>
          </a:p>
          <a:p>
            <a:pPr lvl="1"/>
            <a:r>
              <a:rPr lang="en-US" dirty="0"/>
              <a:t>Major rehabilitation was performed in 1969, with additional retrofit of the breakwater ends performed in 1996.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A018D942-9440-48FC-A7BB-43D88D82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 May 2019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2B668-C9EB-4DEF-9B53-73A2A10F0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Mott MacDonald | Point Hudson Marina Breakwater Rehabilitation/Replacement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EAE64A-F2CF-4B0E-A70B-58B2DAB1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0C926-4C7A-4456-B603-8FB00524CD8E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5F16C0-12B9-48E4-A460-991733F7CB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288" y="781051"/>
            <a:ext cx="8353425" cy="230188"/>
          </a:xfrm>
        </p:spPr>
        <p:txBody>
          <a:bodyPr/>
          <a:lstStyle/>
          <a:p>
            <a:r>
              <a:rPr lang="en-US" dirty="0"/>
              <a:t>Site Overview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09CAEB7-5848-4F48-8750-D043416A238A}"/>
              </a:ext>
            </a:extLst>
          </p:cNvPr>
          <p:cNvGrpSpPr/>
          <p:nvPr/>
        </p:nvGrpSpPr>
        <p:grpSpPr>
          <a:xfrm>
            <a:off x="4590488" y="0"/>
            <a:ext cx="4548070" cy="5143500"/>
            <a:chOff x="4590488" y="0"/>
            <a:chExt cx="4548070" cy="51435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E10082A-7DA8-4B7C-A03A-62CD4F8F9DF8}"/>
                </a:ext>
              </a:extLst>
            </p:cNvPr>
            <p:cNvGrpSpPr/>
            <p:nvPr/>
          </p:nvGrpSpPr>
          <p:grpSpPr>
            <a:xfrm>
              <a:off x="4590488" y="0"/>
              <a:ext cx="4548070" cy="5143500"/>
              <a:chOff x="4590488" y="0"/>
              <a:chExt cx="4548070" cy="51435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23D2699-619F-4EF8-9700-05B6597FD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90488" y="0"/>
                <a:ext cx="4548070" cy="5143500"/>
              </a:xfrm>
              <a:prstGeom prst="rect">
                <a:avLst/>
              </a:prstGeom>
            </p:spPr>
          </p:pic>
          <p:sp>
            <p:nvSpPr>
              <p:cNvPr id="26" name="Rectangle 16">
                <a:extLst>
                  <a:ext uri="{FF2B5EF4-FFF2-40B4-BE49-F238E27FC236}">
                    <a16:creationId xmlns:a16="http://schemas.microsoft.com/office/drawing/2014/main" id="{290150C1-06A3-4823-8D52-33E7E6EF5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096" y="2773957"/>
                <a:ext cx="224391" cy="300706"/>
              </a:xfrm>
              <a:prstGeom prst="rect">
                <a:avLst/>
              </a:prstGeom>
              <a:solidFill>
                <a:srgbClr val="FFC000"/>
              </a:solidFill>
              <a:ln w="25400" algn="ctr">
                <a:noFill/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anose="05000000000000000000" pitchFamily="2" charset="2"/>
                  <a:buChar char=""/>
                  <a:defRPr sz="3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"/>
                  <a:defRPr sz="26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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panose="05040102010807070707" pitchFamily="18" charset="2"/>
                  <a:buChar char=""/>
                  <a:defRPr sz="2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4E5B6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Line Callout 2 (No Border) 17">
                <a:extLst>
                  <a:ext uri="{FF2B5EF4-FFF2-40B4-BE49-F238E27FC236}">
                    <a16:creationId xmlns:a16="http://schemas.microsoft.com/office/drawing/2014/main" id="{BD5A96E8-ABDF-40E7-B6BE-7C15D9A55B52}"/>
                  </a:ext>
                </a:extLst>
              </p:cNvPr>
              <p:cNvSpPr/>
              <p:nvPr/>
            </p:nvSpPr>
            <p:spPr bwMode="auto">
              <a:xfrm>
                <a:off x="7417872" y="2609936"/>
                <a:ext cx="323487" cy="170856"/>
              </a:xfrm>
              <a:prstGeom prst="callout2">
                <a:avLst>
                  <a:gd name="adj1" fmla="val 54750"/>
                  <a:gd name="adj2" fmla="val 3977"/>
                  <a:gd name="adj3" fmla="val 50750"/>
                  <a:gd name="adj4" fmla="val -13826"/>
                  <a:gd name="adj5" fmla="val 176500"/>
                  <a:gd name="adj6" fmla="val -98670"/>
                </a:avLst>
              </a:prstGeom>
              <a:noFill/>
              <a:ln w="19050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rPr>
                  <a:t>Shoal</a:t>
                </a:r>
              </a:p>
            </p:txBody>
          </p:sp>
          <p:sp>
            <p:nvSpPr>
              <p:cNvPr id="28" name="Rectangle 16">
                <a:extLst>
                  <a:ext uri="{FF2B5EF4-FFF2-40B4-BE49-F238E27FC236}">
                    <a16:creationId xmlns:a16="http://schemas.microsoft.com/office/drawing/2014/main" id="{84F12E51-6E94-4320-B0DA-B15C174B7E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603277">
                <a:off x="5879090" y="3064681"/>
                <a:ext cx="164307" cy="1077785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anose="05000000000000000000" pitchFamily="2" charset="2"/>
                  <a:buChar char=""/>
                  <a:defRPr sz="3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"/>
                  <a:defRPr sz="26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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panose="05040102010807070707" pitchFamily="18" charset="2"/>
                  <a:buChar char=""/>
                  <a:defRPr sz="2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endParaRPr lang="en-US" altLang="en-US" sz="1800" b="1">
                  <a:solidFill>
                    <a:srgbClr val="4E5B6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6" name="Line Callout 2 (No Border) 20">
                <a:extLst>
                  <a:ext uri="{FF2B5EF4-FFF2-40B4-BE49-F238E27FC236}">
                    <a16:creationId xmlns:a16="http://schemas.microsoft.com/office/drawing/2014/main" id="{CCB10FC3-A1A7-403F-B87A-80E26B3C23ED}"/>
                  </a:ext>
                </a:extLst>
              </p:cNvPr>
              <p:cNvSpPr/>
              <p:nvPr/>
            </p:nvSpPr>
            <p:spPr bwMode="auto">
              <a:xfrm>
                <a:off x="6293010" y="3671791"/>
                <a:ext cx="323487" cy="170856"/>
              </a:xfrm>
              <a:prstGeom prst="callout2">
                <a:avLst>
                  <a:gd name="adj1" fmla="val 54750"/>
                  <a:gd name="adj2" fmla="val 3977"/>
                  <a:gd name="adj3" fmla="val 50750"/>
                  <a:gd name="adj4" fmla="val -13826"/>
                  <a:gd name="adj5" fmla="val 78751"/>
                  <a:gd name="adj6" fmla="val -61018"/>
                </a:avLst>
              </a:prstGeom>
              <a:noFill/>
              <a:ln w="19050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rPr>
                  <a:t>Shoal</a:t>
                </a:r>
              </a:p>
            </p:txBody>
          </p:sp>
          <p:sp>
            <p:nvSpPr>
              <p:cNvPr id="53" name="Line Callout 2 (No Border) 21">
                <a:extLst>
                  <a:ext uri="{FF2B5EF4-FFF2-40B4-BE49-F238E27FC236}">
                    <a16:creationId xmlns:a16="http://schemas.microsoft.com/office/drawing/2014/main" id="{FAA56674-8E98-4CE8-8536-39D78247DA72}"/>
                  </a:ext>
                </a:extLst>
              </p:cNvPr>
              <p:cNvSpPr/>
              <p:nvPr/>
            </p:nvSpPr>
            <p:spPr bwMode="auto">
              <a:xfrm>
                <a:off x="5993566" y="2746130"/>
                <a:ext cx="323487" cy="170856"/>
              </a:xfrm>
              <a:prstGeom prst="callout2">
                <a:avLst>
                  <a:gd name="adj1" fmla="val 50750"/>
                  <a:gd name="adj2" fmla="val 6092"/>
                  <a:gd name="adj3" fmla="val 54750"/>
                  <a:gd name="adj4" fmla="val -34973"/>
                  <a:gd name="adj5" fmla="val 232500"/>
                  <a:gd name="adj6" fmla="val 42904"/>
                </a:avLst>
              </a:prstGeom>
              <a:noFill/>
              <a:ln w="19050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diamond" w="med" len="med"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rPr>
                  <a:t>Narrow</a:t>
                </a:r>
                <a:b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rPr>
                </a:b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</a:rPr>
                  <a:t>Entrance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D0F5061-A2BA-4FC9-BEE8-BAD31ACEE5C4}"/>
                  </a:ext>
                </a:extLst>
              </p:cNvPr>
              <p:cNvSpPr txBox="1"/>
              <p:nvPr/>
            </p:nvSpPr>
            <p:spPr>
              <a:xfrm>
                <a:off x="7563645" y="3457532"/>
                <a:ext cx="105702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/>
                  </a:rPr>
                  <a:t>Typ. Vessel Approach</a:t>
                </a:r>
              </a:p>
            </p:txBody>
          </p:sp>
          <p:sp>
            <p:nvSpPr>
              <p:cNvPr id="55" name="Pentagon 14">
                <a:extLst>
                  <a:ext uri="{FF2B5EF4-FFF2-40B4-BE49-F238E27FC236}">
                    <a16:creationId xmlns:a16="http://schemas.microsoft.com/office/drawing/2014/main" id="{256313FA-9A52-4EC0-B54F-60772F013DC4}"/>
                  </a:ext>
                </a:extLst>
              </p:cNvPr>
              <p:cNvSpPr/>
              <p:nvPr/>
            </p:nvSpPr>
            <p:spPr bwMode="auto">
              <a:xfrm rot="10800000">
                <a:off x="7354062" y="3620414"/>
                <a:ext cx="287038" cy="80872"/>
              </a:xfrm>
              <a:prstGeom prst="homePlate">
                <a:avLst/>
              </a:prstGeom>
              <a:solidFill>
                <a:srgbClr val="00ADDC">
                  <a:lumMod val="75000"/>
                </a:srgbClr>
              </a:solidFill>
              <a:ln w="25400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E5B6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6" name="TextBox 2">
                <a:extLst>
                  <a:ext uri="{FF2B5EF4-FFF2-40B4-BE49-F238E27FC236}">
                    <a16:creationId xmlns:a16="http://schemas.microsoft.com/office/drawing/2014/main" id="{C2CF56E2-0C72-43DF-B01C-3BBF576F8F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244963">
                <a:off x="4592775" y="3946355"/>
                <a:ext cx="101169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anose="05000000000000000000" pitchFamily="2" charset="2"/>
                  <a:buChar char=""/>
                  <a:defRPr sz="3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"/>
                  <a:defRPr sz="26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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panose="05040102010807070707" pitchFamily="18" charset="2"/>
                  <a:buChar char=""/>
                  <a:defRPr sz="2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Sediment Drift</a:t>
                </a:r>
              </a:p>
            </p:txBody>
          </p:sp>
          <p:sp>
            <p:nvSpPr>
              <p:cNvPr id="57" name="Chevron 6">
                <a:extLst>
                  <a:ext uri="{FF2B5EF4-FFF2-40B4-BE49-F238E27FC236}">
                    <a16:creationId xmlns:a16="http://schemas.microsoft.com/office/drawing/2014/main" id="{41AF6978-98AD-454D-85CA-2FC070FF5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0182124">
                <a:off x="5600068" y="3917462"/>
                <a:ext cx="205027" cy="162883"/>
              </a:xfrm>
              <a:prstGeom prst="chevron">
                <a:avLst>
                  <a:gd name="adj" fmla="val 49872"/>
                </a:avLst>
              </a:prstGeom>
              <a:solidFill>
                <a:srgbClr val="FFC000"/>
              </a:solidFill>
              <a:ln w="25400" algn="ctr">
                <a:solidFill>
                  <a:sysClr val="window" lastClr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anose="05000000000000000000" pitchFamily="2" charset="2"/>
                  <a:buChar char=""/>
                  <a:defRPr sz="3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"/>
                  <a:defRPr sz="26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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panose="05040102010807070707" pitchFamily="18" charset="2"/>
                  <a:buChar char=""/>
                  <a:defRPr sz="2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E5B6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TextBox 15">
                <a:extLst>
                  <a:ext uri="{FF2B5EF4-FFF2-40B4-BE49-F238E27FC236}">
                    <a16:creationId xmlns:a16="http://schemas.microsoft.com/office/drawing/2014/main" id="{10A54198-E0AA-4012-909B-8DC7524B822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3332" y="1794350"/>
                <a:ext cx="105702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anose="05000000000000000000" pitchFamily="2" charset="2"/>
                  <a:buChar char=""/>
                  <a:defRPr sz="3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"/>
                  <a:defRPr sz="26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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panose="05040102010807070707" pitchFamily="18" charset="2"/>
                  <a:buChar char=""/>
                  <a:defRPr sz="2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Marina </a:t>
                </a:r>
                <a:br>
                  <a:rPr lang="en-US" alt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</a:br>
                <a:r>
                  <a:rPr lang="en-US" alt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Basin</a:t>
                </a:r>
              </a:p>
            </p:txBody>
          </p:sp>
          <p:sp>
            <p:nvSpPr>
              <p:cNvPr id="59" name="TextBox 9">
                <a:extLst>
                  <a:ext uri="{FF2B5EF4-FFF2-40B4-BE49-F238E27FC236}">
                    <a16:creationId xmlns:a16="http://schemas.microsoft.com/office/drawing/2014/main" id="{BDCEEB62-5C4E-4606-9C1A-56F3D63DE6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13802" y="1323644"/>
                <a:ext cx="1057027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700"/>
                  </a:spcBef>
                  <a:buClr>
                    <a:schemeClr val="tx2"/>
                  </a:buClr>
                  <a:buSzPct val="95000"/>
                  <a:buFont typeface="Wingdings" panose="05000000000000000000" pitchFamily="2" charset="2"/>
                  <a:buChar char=""/>
                  <a:defRPr sz="3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2"/>
                  </a:buClr>
                  <a:buSzPct val="90000"/>
                  <a:buFont typeface="Wingdings" panose="05000000000000000000" pitchFamily="2" charset="2"/>
                  <a:buChar char=""/>
                  <a:defRPr sz="26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2"/>
                  </a:buClr>
                  <a:buFont typeface="Wingdings 2" panose="05020102010507070707" pitchFamily="18" charset="2"/>
                  <a:buChar char=""/>
                  <a:defRPr sz="24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EB80A"/>
                  </a:buClr>
                  <a:buFont typeface="Wingdings 3" panose="05040102010807070707" pitchFamily="18" charset="2"/>
                  <a:buChar char=""/>
                  <a:defRPr sz="22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EB80A"/>
                  </a:buClr>
                  <a:buFont typeface="Wingdings 2" panose="05020102010507070707" pitchFamily="18" charset="2"/>
                  <a:buChar char=""/>
                  <a:defRPr sz="2000">
                    <a:solidFill>
                      <a:schemeClr val="tx1"/>
                    </a:solidFill>
                    <a:latin typeface="Corbel" panose="020B0503020204020204" pitchFamily="34" charset="0"/>
                  </a:defRPr>
                </a:lvl9pPr>
              </a:lstStyle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</a:pPr>
                <a:r>
                  <a:rPr lang="en-US" altLang="en-US" sz="1400" b="1" dirty="0">
                    <a:solidFill>
                      <a:prstClr val="white"/>
                    </a:solidFill>
                    <a:latin typeface="Arial" panose="020B0604020202020204" pitchFamily="34" charset="0"/>
                  </a:rPr>
                  <a:t>Beach Erosion</a:t>
                </a:r>
              </a:p>
            </p:txBody>
          </p:sp>
          <p:sp>
            <p:nvSpPr>
              <p:cNvPr id="61" name="Striped Right Arrow 4">
                <a:extLst>
                  <a:ext uri="{FF2B5EF4-FFF2-40B4-BE49-F238E27FC236}">
                    <a16:creationId xmlns:a16="http://schemas.microsoft.com/office/drawing/2014/main" id="{8031DB65-0B43-4611-AAB8-7622597579B0}"/>
                  </a:ext>
                </a:extLst>
              </p:cNvPr>
              <p:cNvSpPr/>
              <p:nvPr/>
            </p:nvSpPr>
            <p:spPr bwMode="auto">
              <a:xfrm rot="16200000">
                <a:off x="7328655" y="4299777"/>
                <a:ext cx="597995" cy="333738"/>
              </a:xfrm>
              <a:prstGeom prst="stripedRightArrow">
                <a:avLst>
                  <a:gd name="adj1" fmla="val 41111"/>
                  <a:gd name="adj2" fmla="val 55926"/>
                </a:avLst>
              </a:prstGeom>
              <a:solidFill>
                <a:srgbClr val="7FD13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E5B6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AAA4FD7-9A76-4546-B887-E214E73B948A}"/>
                  </a:ext>
                </a:extLst>
              </p:cNvPr>
              <p:cNvSpPr txBox="1"/>
              <p:nvPr/>
            </p:nvSpPr>
            <p:spPr>
              <a:xfrm rot="1601807">
                <a:off x="8306887" y="4243834"/>
                <a:ext cx="690969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1400" b="1" dirty="0"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rbel"/>
                  </a:rPr>
                  <a:t>Waves from ESE</a:t>
                </a:r>
              </a:p>
            </p:txBody>
          </p:sp>
          <p:sp>
            <p:nvSpPr>
              <p:cNvPr id="63" name="Striped Right Arrow 13">
                <a:extLst>
                  <a:ext uri="{FF2B5EF4-FFF2-40B4-BE49-F238E27FC236}">
                    <a16:creationId xmlns:a16="http://schemas.microsoft.com/office/drawing/2014/main" id="{0055172F-991A-4FAF-AA95-56B72C38709B}"/>
                  </a:ext>
                </a:extLst>
              </p:cNvPr>
              <p:cNvSpPr/>
              <p:nvPr/>
            </p:nvSpPr>
            <p:spPr bwMode="auto">
              <a:xfrm rot="12493644">
                <a:off x="7748117" y="4155928"/>
                <a:ext cx="715316" cy="334877"/>
              </a:xfrm>
              <a:prstGeom prst="stripedRightArrow">
                <a:avLst>
                  <a:gd name="adj1" fmla="val 41111"/>
                  <a:gd name="adj2" fmla="val 70312"/>
                </a:avLst>
              </a:prstGeom>
              <a:solidFill>
                <a:srgbClr val="7FD13B"/>
              </a:solidFill>
              <a:ln w="12700" cap="flat" cmpd="sng" algn="ctr">
                <a:solidFill>
                  <a:sysClr val="window" lastClr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4E5B6F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3DF4ACD-FC67-4FF5-8B59-D842FFDC0A6C}"/>
                </a:ext>
              </a:extLst>
            </p:cNvPr>
            <p:cNvSpPr txBox="1"/>
            <p:nvPr/>
          </p:nvSpPr>
          <p:spPr>
            <a:xfrm>
              <a:off x="6961478" y="4716824"/>
              <a:ext cx="134728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rbel"/>
                </a:rPr>
                <a:t>Waves from 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D9B7393-2B47-4495-841C-B958B0A29768}"/>
              </a:ext>
            </a:extLst>
          </p:cNvPr>
          <p:cNvGrpSpPr/>
          <p:nvPr/>
        </p:nvGrpSpPr>
        <p:grpSpPr>
          <a:xfrm>
            <a:off x="6643" y="0"/>
            <a:ext cx="4583845" cy="5132069"/>
            <a:chOff x="3905" y="0"/>
            <a:chExt cx="4590488" cy="51435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0B71405-3302-4358-9466-A033D262DD7B}"/>
                </a:ext>
              </a:extLst>
            </p:cNvPr>
            <p:cNvGrpSpPr/>
            <p:nvPr/>
          </p:nvGrpSpPr>
          <p:grpSpPr>
            <a:xfrm>
              <a:off x="3905" y="0"/>
              <a:ext cx="4590488" cy="5143500"/>
              <a:chOff x="0" y="0"/>
              <a:chExt cx="4590488" cy="5143500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9AF4EF9-73EC-4D4C-BE6F-3EAE55F27CF1}"/>
                  </a:ext>
                </a:extLst>
              </p:cNvPr>
              <p:cNvSpPr/>
              <p:nvPr/>
            </p:nvSpPr>
            <p:spPr>
              <a:xfrm>
                <a:off x="0" y="0"/>
                <a:ext cx="4590488" cy="5143500"/>
              </a:xfrm>
              <a:prstGeom prst="rect">
                <a:avLst/>
              </a:prstGeom>
              <a:solidFill>
                <a:srgbClr val="EDEBE6"/>
              </a:solidFill>
              <a:ln w="28575">
                <a:solidFill>
                  <a:srgbClr val="E1278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45CF79E2-0203-46AC-9F3A-14ABAE21B5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" t="5556" b="6106"/>
              <a:stretch/>
            </p:blipFill>
            <p:spPr bwMode="auto">
              <a:xfrm>
                <a:off x="29420" y="416304"/>
                <a:ext cx="4541978" cy="42726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255A6C30-12F5-4BAE-8818-27F9DFC36519}"/>
                  </a:ext>
                </a:extLst>
              </p:cNvPr>
              <p:cNvSpPr/>
              <p:nvPr/>
            </p:nvSpPr>
            <p:spPr>
              <a:xfrm>
                <a:off x="807075" y="1334312"/>
                <a:ext cx="785833" cy="3357650"/>
              </a:xfrm>
              <a:custGeom>
                <a:avLst/>
                <a:gdLst>
                  <a:gd name="connsiteX0" fmla="*/ 214746 w 685800"/>
                  <a:gd name="connsiteY0" fmla="*/ 2923309 h 2930237"/>
                  <a:gd name="connsiteX1" fmla="*/ 685800 w 685800"/>
                  <a:gd name="connsiteY1" fmla="*/ 0 h 2930237"/>
                  <a:gd name="connsiteX2" fmla="*/ 471055 w 685800"/>
                  <a:gd name="connsiteY2" fmla="*/ 0 h 2930237"/>
                  <a:gd name="connsiteX3" fmla="*/ 0 w 685800"/>
                  <a:gd name="connsiteY3" fmla="*/ 2930237 h 2930237"/>
                  <a:gd name="connsiteX4" fmla="*/ 214746 w 685800"/>
                  <a:gd name="connsiteY4" fmla="*/ 2923309 h 293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5800" h="2930237">
                    <a:moveTo>
                      <a:pt x="214746" y="2923309"/>
                    </a:moveTo>
                    <a:lnTo>
                      <a:pt x="685800" y="0"/>
                    </a:lnTo>
                    <a:lnTo>
                      <a:pt x="471055" y="0"/>
                    </a:lnTo>
                    <a:lnTo>
                      <a:pt x="0" y="2930237"/>
                    </a:lnTo>
                    <a:lnTo>
                      <a:pt x="214746" y="2923309"/>
                    </a:lnTo>
                    <a:close/>
                  </a:path>
                </a:pathLst>
              </a:custGeom>
              <a:solidFill>
                <a:schemeClr val="accent5">
                  <a:alpha val="25000"/>
                </a:schemeClr>
              </a:solidFill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CD7BA95-271F-4C4D-BFCE-5763C2073CAB}"/>
                  </a:ext>
                </a:extLst>
              </p:cNvPr>
              <p:cNvSpPr/>
              <p:nvPr/>
            </p:nvSpPr>
            <p:spPr>
              <a:xfrm>
                <a:off x="2608935" y="1334312"/>
                <a:ext cx="801709" cy="3357650"/>
              </a:xfrm>
              <a:custGeom>
                <a:avLst/>
                <a:gdLst>
                  <a:gd name="connsiteX0" fmla="*/ 0 w 699655"/>
                  <a:gd name="connsiteY0" fmla="*/ 0 h 2930237"/>
                  <a:gd name="connsiteX1" fmla="*/ 498764 w 699655"/>
                  <a:gd name="connsiteY1" fmla="*/ 2930237 h 2930237"/>
                  <a:gd name="connsiteX2" fmla="*/ 699655 w 699655"/>
                  <a:gd name="connsiteY2" fmla="*/ 2923309 h 2930237"/>
                  <a:gd name="connsiteX3" fmla="*/ 221673 w 699655"/>
                  <a:gd name="connsiteY3" fmla="*/ 0 h 2930237"/>
                  <a:gd name="connsiteX4" fmla="*/ 0 w 699655"/>
                  <a:gd name="connsiteY4" fmla="*/ 0 h 2930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9655" h="2930237">
                    <a:moveTo>
                      <a:pt x="0" y="0"/>
                    </a:moveTo>
                    <a:lnTo>
                      <a:pt x="498764" y="2930237"/>
                    </a:lnTo>
                    <a:lnTo>
                      <a:pt x="699655" y="2923309"/>
                    </a:lnTo>
                    <a:lnTo>
                      <a:pt x="22167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>
                  <a:alpha val="25000"/>
                </a:schemeClr>
              </a:solidFill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3ADCFF8-7797-4280-9E38-04B75A8D2D40}"/>
                  </a:ext>
                </a:extLst>
              </p:cNvPr>
              <p:cNvSpPr/>
              <p:nvPr/>
            </p:nvSpPr>
            <p:spPr>
              <a:xfrm>
                <a:off x="1053145" y="842174"/>
                <a:ext cx="2127305" cy="3841849"/>
              </a:xfrm>
              <a:custGeom>
                <a:avLst/>
                <a:gdLst>
                  <a:gd name="connsiteX0" fmla="*/ 263236 w 1856509"/>
                  <a:gd name="connsiteY0" fmla="*/ 346364 h 3352800"/>
                  <a:gd name="connsiteX1" fmla="*/ 270164 w 1856509"/>
                  <a:gd name="connsiteY1" fmla="*/ 429491 h 3352800"/>
                  <a:gd name="connsiteX2" fmla="*/ 471054 w 1856509"/>
                  <a:gd name="connsiteY2" fmla="*/ 429491 h 3352800"/>
                  <a:gd name="connsiteX3" fmla="*/ 0 w 1856509"/>
                  <a:gd name="connsiteY3" fmla="*/ 3345873 h 3352800"/>
                  <a:gd name="connsiteX4" fmla="*/ 1856509 w 1856509"/>
                  <a:gd name="connsiteY4" fmla="*/ 3352800 h 3352800"/>
                  <a:gd name="connsiteX5" fmla="*/ 1364673 w 1856509"/>
                  <a:gd name="connsiteY5" fmla="*/ 436419 h 3352800"/>
                  <a:gd name="connsiteX6" fmla="*/ 1579418 w 1856509"/>
                  <a:gd name="connsiteY6" fmla="*/ 429491 h 3352800"/>
                  <a:gd name="connsiteX7" fmla="*/ 1565564 w 1856509"/>
                  <a:gd name="connsiteY7" fmla="*/ 353291 h 3352800"/>
                  <a:gd name="connsiteX8" fmla="*/ 1537854 w 1856509"/>
                  <a:gd name="connsiteY8" fmla="*/ 346364 h 3352800"/>
                  <a:gd name="connsiteX9" fmla="*/ 1343891 w 1856509"/>
                  <a:gd name="connsiteY9" fmla="*/ 0 h 3352800"/>
                  <a:gd name="connsiteX10" fmla="*/ 498764 w 1856509"/>
                  <a:gd name="connsiteY10" fmla="*/ 0 h 3352800"/>
                  <a:gd name="connsiteX11" fmla="*/ 263236 w 1856509"/>
                  <a:gd name="connsiteY11" fmla="*/ 346364 h 335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6509" h="3352800">
                    <a:moveTo>
                      <a:pt x="263236" y="346364"/>
                    </a:moveTo>
                    <a:lnTo>
                      <a:pt x="270164" y="429491"/>
                    </a:lnTo>
                    <a:lnTo>
                      <a:pt x="471054" y="429491"/>
                    </a:lnTo>
                    <a:lnTo>
                      <a:pt x="0" y="3345873"/>
                    </a:lnTo>
                    <a:lnTo>
                      <a:pt x="1856509" y="3352800"/>
                    </a:lnTo>
                    <a:lnTo>
                      <a:pt x="1364673" y="436419"/>
                    </a:lnTo>
                    <a:lnTo>
                      <a:pt x="1579418" y="429491"/>
                    </a:lnTo>
                    <a:lnTo>
                      <a:pt x="1565564" y="353291"/>
                    </a:lnTo>
                    <a:lnTo>
                      <a:pt x="1537854" y="346364"/>
                    </a:lnTo>
                    <a:lnTo>
                      <a:pt x="1343891" y="0"/>
                    </a:lnTo>
                    <a:lnTo>
                      <a:pt x="498764" y="0"/>
                    </a:lnTo>
                    <a:lnTo>
                      <a:pt x="263236" y="346364"/>
                    </a:lnTo>
                    <a:close/>
                  </a:path>
                </a:pathLst>
              </a:custGeom>
              <a:solidFill>
                <a:srgbClr val="216B99">
                  <a:alpha val="25000"/>
                </a:srgbClr>
              </a:solidFill>
              <a:ln w="12700">
                <a:solidFill>
                  <a:srgbClr val="216B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F815374-9DA5-4D27-9BEE-454FC53972F6}"/>
                  </a:ext>
                </a:extLst>
              </p:cNvPr>
              <p:cNvSpPr/>
              <p:nvPr/>
            </p:nvSpPr>
            <p:spPr>
              <a:xfrm>
                <a:off x="29421" y="410138"/>
                <a:ext cx="4541977" cy="4291263"/>
              </a:xfrm>
              <a:custGeom>
                <a:avLst/>
                <a:gdLst>
                  <a:gd name="connsiteX0" fmla="*/ 0 w 3987053"/>
                  <a:gd name="connsiteY0" fmla="*/ 3731559 h 3745006"/>
                  <a:gd name="connsiteX1" fmla="*/ 679076 w 3987053"/>
                  <a:gd name="connsiteY1" fmla="*/ 3745006 h 3745006"/>
                  <a:gd name="connsiteX2" fmla="*/ 1149723 w 3987053"/>
                  <a:gd name="connsiteY2" fmla="*/ 800100 h 3745006"/>
                  <a:gd name="connsiteX3" fmla="*/ 1156447 w 3987053"/>
                  <a:gd name="connsiteY3" fmla="*/ 793377 h 3745006"/>
                  <a:gd name="connsiteX4" fmla="*/ 1156447 w 3987053"/>
                  <a:gd name="connsiteY4" fmla="*/ 746312 h 3745006"/>
                  <a:gd name="connsiteX5" fmla="*/ 1048870 w 3987053"/>
                  <a:gd name="connsiteY5" fmla="*/ 739589 h 3745006"/>
                  <a:gd name="connsiteX6" fmla="*/ 1055594 w 3987053"/>
                  <a:gd name="connsiteY6" fmla="*/ 356348 h 3745006"/>
                  <a:gd name="connsiteX7" fmla="*/ 1418665 w 3987053"/>
                  <a:gd name="connsiteY7" fmla="*/ 349624 h 3745006"/>
                  <a:gd name="connsiteX8" fmla="*/ 1425388 w 3987053"/>
                  <a:gd name="connsiteY8" fmla="*/ 47065 h 3745006"/>
                  <a:gd name="connsiteX9" fmla="*/ 2238935 w 3987053"/>
                  <a:gd name="connsiteY9" fmla="*/ 53789 h 3745006"/>
                  <a:gd name="connsiteX10" fmla="*/ 2238935 w 3987053"/>
                  <a:gd name="connsiteY10" fmla="*/ 342900 h 3745006"/>
                  <a:gd name="connsiteX11" fmla="*/ 2460812 w 3987053"/>
                  <a:gd name="connsiteY11" fmla="*/ 719418 h 3745006"/>
                  <a:gd name="connsiteX12" fmla="*/ 2487706 w 3987053"/>
                  <a:gd name="connsiteY12" fmla="*/ 719418 h 3745006"/>
                  <a:gd name="connsiteX13" fmla="*/ 2971800 w 3987053"/>
                  <a:gd name="connsiteY13" fmla="*/ 3738283 h 3745006"/>
                  <a:gd name="connsiteX14" fmla="*/ 3987053 w 3987053"/>
                  <a:gd name="connsiteY14" fmla="*/ 3731559 h 3745006"/>
                  <a:gd name="connsiteX15" fmla="*/ 3973606 w 3987053"/>
                  <a:gd name="connsiteY15" fmla="*/ 6724 h 3745006"/>
                  <a:gd name="connsiteX16" fmla="*/ 20170 w 3987053"/>
                  <a:gd name="connsiteY16" fmla="*/ 0 h 3745006"/>
                  <a:gd name="connsiteX17" fmla="*/ 0 w 3987053"/>
                  <a:gd name="connsiteY17" fmla="*/ 3731559 h 3745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987053" h="3745006">
                    <a:moveTo>
                      <a:pt x="0" y="3731559"/>
                    </a:moveTo>
                    <a:lnTo>
                      <a:pt x="679076" y="3745006"/>
                    </a:lnTo>
                    <a:lnTo>
                      <a:pt x="1149723" y="800100"/>
                    </a:lnTo>
                    <a:lnTo>
                      <a:pt x="1156447" y="793377"/>
                    </a:lnTo>
                    <a:lnTo>
                      <a:pt x="1156447" y="746312"/>
                    </a:lnTo>
                    <a:lnTo>
                      <a:pt x="1048870" y="739589"/>
                    </a:lnTo>
                    <a:lnTo>
                      <a:pt x="1055594" y="356348"/>
                    </a:lnTo>
                    <a:lnTo>
                      <a:pt x="1418665" y="349624"/>
                    </a:lnTo>
                    <a:lnTo>
                      <a:pt x="1425388" y="47065"/>
                    </a:lnTo>
                    <a:lnTo>
                      <a:pt x="2238935" y="53789"/>
                    </a:lnTo>
                    <a:lnTo>
                      <a:pt x="2238935" y="342900"/>
                    </a:lnTo>
                    <a:lnTo>
                      <a:pt x="2460812" y="719418"/>
                    </a:lnTo>
                    <a:lnTo>
                      <a:pt x="2487706" y="719418"/>
                    </a:lnTo>
                    <a:lnTo>
                      <a:pt x="2971800" y="3738283"/>
                    </a:lnTo>
                    <a:lnTo>
                      <a:pt x="3987053" y="3731559"/>
                    </a:lnTo>
                    <a:cubicBezTo>
                      <a:pt x="3982571" y="2489947"/>
                      <a:pt x="3978088" y="1248336"/>
                      <a:pt x="3973606" y="6724"/>
                    </a:cubicBezTo>
                    <a:lnTo>
                      <a:pt x="20170" y="0"/>
                    </a:lnTo>
                    <a:lnTo>
                      <a:pt x="0" y="3731559"/>
                    </a:lnTo>
                    <a:close/>
                  </a:path>
                </a:pathLst>
              </a:custGeom>
              <a:solidFill>
                <a:srgbClr val="EDEBE6"/>
              </a:solidFill>
              <a:ln>
                <a:solidFill>
                  <a:srgbClr val="EDEBE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">
              <a:extLst>
                <a:ext uri="{FF2B5EF4-FFF2-40B4-BE49-F238E27FC236}">
                  <a16:creationId xmlns:a16="http://schemas.microsoft.com/office/drawing/2014/main" id="{DF5986E7-1B55-4CFE-9910-04C54B6F1C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5618" y="192458"/>
              <a:ext cx="1350709" cy="523220"/>
            </a:xfrm>
            <a:prstGeom prst="rect">
              <a:avLst/>
            </a:prstGeom>
            <a:solidFill>
              <a:srgbClr val="EDEBE6"/>
            </a:solidFill>
            <a:ln w="28575"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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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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panose="050401020108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latin typeface="+mj-lt"/>
                </a:rPr>
                <a:t>1934 Original Construction</a:t>
              </a:r>
            </a:p>
          </p:txBody>
        </p:sp>
        <p:cxnSp>
          <p:nvCxnSpPr>
            <p:cNvPr id="34" name="Straight Arrow Connector 9">
              <a:extLst>
                <a:ext uri="{FF2B5EF4-FFF2-40B4-BE49-F238E27FC236}">
                  <a16:creationId xmlns:a16="http://schemas.microsoft.com/office/drawing/2014/main" id="{D7F4AE1D-954A-4C7F-89BC-FF5B57CE1CDE}"/>
                </a:ext>
              </a:extLst>
            </p:cNvPr>
            <p:cNvCxnSpPr>
              <a:cxnSpLocks noChangeShapeType="1"/>
              <a:stCxn id="33" idx="1"/>
            </p:cNvCxnSpPr>
            <p:nvPr/>
          </p:nvCxnSpPr>
          <p:spPr bwMode="auto">
            <a:xfrm flipH="1">
              <a:off x="2165684" y="454068"/>
              <a:ext cx="879934" cy="547990"/>
            </a:xfrm>
            <a:prstGeom prst="straightConnector1">
              <a:avLst/>
            </a:prstGeom>
            <a:ln w="28575"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FE8CF4C0-5B06-4B5D-84E3-889A1F64EF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6351" y="1323644"/>
              <a:ext cx="1366996" cy="523220"/>
            </a:xfrm>
            <a:prstGeom prst="rect">
              <a:avLst/>
            </a:prstGeom>
            <a:solidFill>
              <a:srgbClr val="EDEBE6"/>
            </a:solidFill>
            <a:ln w="28575"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ts val="700"/>
                </a:spcBef>
                <a:buClr>
                  <a:schemeClr val="tx2"/>
                </a:buClr>
                <a:buSzPct val="95000"/>
                <a:buFont typeface="Wingdings" panose="05000000000000000000" pitchFamily="2" charset="2"/>
                <a:buChar char=""/>
                <a:defRPr sz="30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 panose="05000000000000000000" pitchFamily="2" charset="2"/>
                <a:buChar char=""/>
                <a:defRPr sz="26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 2" panose="05020102010507070707" pitchFamily="18" charset="2"/>
                <a:buChar char="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FEB80A"/>
                </a:buClr>
                <a:buFont typeface="Wingdings 3" panose="05040102010807070707" pitchFamily="18" charset="2"/>
                <a:buChar char=""/>
                <a:defRPr sz="22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FEB80A"/>
                </a:buClr>
                <a:buFont typeface="Wingdings 2" panose="05020102010507070707" pitchFamily="18" charset="2"/>
                <a:buChar char="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 b="1" dirty="0">
                  <a:latin typeface="+mj-lt"/>
                </a:rPr>
                <a:t>1969 Rehabilitation</a:t>
              </a:r>
            </a:p>
          </p:txBody>
        </p:sp>
        <p:cxnSp>
          <p:nvCxnSpPr>
            <p:cNvPr id="36" name="Straight Arrow Connector 7">
              <a:extLst>
                <a:ext uri="{FF2B5EF4-FFF2-40B4-BE49-F238E27FC236}">
                  <a16:creationId xmlns:a16="http://schemas.microsoft.com/office/drawing/2014/main" id="{E9C86AF3-B736-452B-8D40-D2C258C839BE}"/>
                </a:ext>
              </a:extLst>
            </p:cNvPr>
            <p:cNvCxnSpPr>
              <a:cxnSpLocks noChangeShapeType="1"/>
              <a:stCxn id="35" idx="1"/>
            </p:cNvCxnSpPr>
            <p:nvPr/>
          </p:nvCxnSpPr>
          <p:spPr bwMode="auto">
            <a:xfrm flipH="1">
              <a:off x="2874539" y="1585254"/>
              <a:ext cx="261812" cy="201343"/>
            </a:xfrm>
            <a:prstGeom prst="straightConnector1">
              <a:avLst/>
            </a:prstGeom>
            <a:ln w="28575"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32D052D-41DF-4FFE-8FB0-9AC2A151B08A}"/>
              </a:ext>
            </a:extLst>
          </p:cNvPr>
          <p:cNvCxnSpPr>
            <a:cxnSpLocks/>
          </p:cNvCxnSpPr>
          <p:nvPr/>
        </p:nvCxnSpPr>
        <p:spPr>
          <a:xfrm>
            <a:off x="9655652" y="3142834"/>
            <a:ext cx="0" cy="3146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79E0231-E064-4265-941E-0AC9346C0726}"/>
              </a:ext>
            </a:extLst>
          </p:cNvPr>
          <p:cNvCxnSpPr>
            <a:cxnSpLocks/>
          </p:cNvCxnSpPr>
          <p:nvPr/>
        </p:nvCxnSpPr>
        <p:spPr>
          <a:xfrm flipH="1">
            <a:off x="9433973" y="3142834"/>
            <a:ext cx="23488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F664977-89D8-4581-9D48-5D4C213C383B}"/>
              </a:ext>
            </a:extLst>
          </p:cNvPr>
          <p:cNvCxnSpPr>
            <a:cxnSpLocks/>
          </p:cNvCxnSpPr>
          <p:nvPr/>
        </p:nvCxnSpPr>
        <p:spPr>
          <a:xfrm flipH="1">
            <a:off x="9433972" y="3457533"/>
            <a:ext cx="23488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A3A48475-F938-4FE5-9406-52193925D2DE}"/>
              </a:ext>
            </a:extLst>
          </p:cNvPr>
          <p:cNvSpPr/>
          <p:nvPr/>
        </p:nvSpPr>
        <p:spPr>
          <a:xfrm rot="11809053">
            <a:off x="3871822" y="3571668"/>
            <a:ext cx="3185748" cy="426794"/>
          </a:xfrm>
          <a:prstGeom prst="rightArrow">
            <a:avLst/>
          </a:prstGeom>
          <a:solidFill>
            <a:srgbClr val="E1278D">
              <a:alpha val="25000"/>
            </a:srgbClr>
          </a:solidFill>
          <a:ln w="28575">
            <a:solidFill>
              <a:srgbClr val="E12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A6CBBCB-16E9-4B6F-BBE6-50BD46208DBA}"/>
              </a:ext>
            </a:extLst>
          </p:cNvPr>
          <p:cNvSpPr/>
          <p:nvPr/>
        </p:nvSpPr>
        <p:spPr>
          <a:xfrm>
            <a:off x="6884894" y="3883198"/>
            <a:ext cx="280474" cy="714727"/>
          </a:xfrm>
          <a:prstGeom prst="ellipse">
            <a:avLst/>
          </a:prstGeom>
          <a:solidFill>
            <a:srgbClr val="E1278D">
              <a:alpha val="25000"/>
            </a:srgbClr>
          </a:solidFill>
          <a:ln w="28575">
            <a:solidFill>
              <a:srgbClr val="E127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12">
            <a:extLst>
              <a:ext uri="{FF2B5EF4-FFF2-40B4-BE49-F238E27FC236}">
                <a16:creationId xmlns:a16="http://schemas.microsoft.com/office/drawing/2014/main" id="{C05B7F72-A305-421A-A38D-E7A1F91FC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263" y="1972917"/>
            <a:ext cx="1365018" cy="523220"/>
          </a:xfrm>
          <a:prstGeom prst="rect">
            <a:avLst/>
          </a:prstGeom>
          <a:solidFill>
            <a:srgbClr val="EDEBE6"/>
          </a:solidFill>
          <a:ln w="28575">
            <a:solidFill>
              <a:srgbClr val="F8AC04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 dirty="0">
                <a:latin typeface="+mj-lt"/>
              </a:rPr>
              <a:t>1996 Partial Rehabilitation</a:t>
            </a:r>
          </a:p>
        </p:txBody>
      </p:sp>
    </p:spTree>
    <p:extLst>
      <p:ext uri="{BB962C8B-B14F-4D97-AF65-F5344CB8AC3E}">
        <p14:creationId xmlns:p14="http://schemas.microsoft.com/office/powerpoint/2010/main" val="7755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922BD621-AC6C-4524-8A51-D56EB836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276350"/>
            <a:ext cx="3468051" cy="3455988"/>
          </a:xfrm>
        </p:spPr>
        <p:txBody>
          <a:bodyPr/>
          <a:lstStyle/>
          <a:p>
            <a:r>
              <a:rPr lang="en-US" dirty="0"/>
              <a:t>Timber piles, </a:t>
            </a:r>
            <a:r>
              <a:rPr lang="en-US" dirty="0" err="1"/>
              <a:t>walers</a:t>
            </a:r>
            <a:r>
              <a:rPr lang="en-US" dirty="0"/>
              <a:t>, cable tiebacks, and armor rock are at or beyond useful life. Stability of the overall structural system is compromised.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The most advanced structural deterioration was observed at the end of the south breakwater.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Voids in the riprap reduce the system’s wave protection capability.</a:t>
            </a:r>
          </a:p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5F16C0-12B9-48E4-A460-991733F7CB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Existing Condition</a:t>
            </a:r>
            <a:endParaRPr lang="en-GB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1DB8B74-2012-4AF2-B9EF-3F9DF3DB7D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85" y="270697"/>
            <a:ext cx="2277435" cy="16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353CB26-50E7-44FE-A110-132453085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2"/>
          <a:stretch/>
        </p:blipFill>
        <p:spPr bwMode="auto">
          <a:xfrm>
            <a:off x="4222447" y="776228"/>
            <a:ext cx="2278998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73B13AB-4084-4698-8EB2-2FFC776E6A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85" y="1888753"/>
            <a:ext cx="2278998" cy="1690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7E8520D2-36BE-46B0-A6A2-36FE9046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845" y="3199939"/>
            <a:ext cx="2692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Pile Deterioration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48399F0F-6BBE-4676-95D2-EDB55D316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0845" y="1515116"/>
            <a:ext cx="2692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Stone Deterioration</a:t>
            </a: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7FE44167-2B03-458F-ACCA-155FD638C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0679" y="2279342"/>
            <a:ext cx="18783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Structure Failure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82493F26-778C-4016-8296-3FA0A2B38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9"/>
          <a:stretch/>
        </p:blipFill>
        <p:spPr bwMode="auto">
          <a:xfrm>
            <a:off x="4220369" y="2749808"/>
            <a:ext cx="2278998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25D78EE1-A8C9-40B2-B151-E7129ABB7E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458" y="3592702"/>
            <a:ext cx="2289175" cy="13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4">
            <a:extLst>
              <a:ext uri="{FF2B5EF4-FFF2-40B4-BE49-F238E27FC236}">
                <a16:creationId xmlns:a16="http://schemas.microsoft.com/office/drawing/2014/main" id="{C2A7F31D-C2F5-4400-950B-A781871AA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2406" y="4507858"/>
            <a:ext cx="20692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Cable Deterioration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43E0EB94-4508-4C3A-87AC-E63FBE38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696" y="4025910"/>
            <a:ext cx="20783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2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600" dirty="0" err="1">
                <a:solidFill>
                  <a:schemeClr val="bg1"/>
                </a:solidFill>
                <a:latin typeface="+mj-lt"/>
              </a:rPr>
              <a:t>Waler</a:t>
            </a:r>
            <a:r>
              <a:rPr lang="en-US" altLang="en-US" sz="1600" dirty="0">
                <a:solidFill>
                  <a:schemeClr val="bg1"/>
                </a:solidFill>
                <a:latin typeface="+mj-lt"/>
              </a:rPr>
              <a:t> Deterioration</a:t>
            </a:r>
          </a:p>
        </p:txBody>
      </p:sp>
    </p:spTree>
    <p:extLst>
      <p:ext uri="{BB962C8B-B14F-4D97-AF65-F5344CB8AC3E}">
        <p14:creationId xmlns:p14="http://schemas.microsoft.com/office/powerpoint/2010/main" val="70929728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922BD621-AC6C-4524-8A51-D56EB836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23" y="1198765"/>
            <a:ext cx="2464673" cy="1860319"/>
          </a:xfrm>
        </p:spPr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A 2018 storm damaged the breakwaters, breaking pile tops, severing cable ties and further eroding the armor rock core.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Constructing the Replacement Breakwater is the first step in building resilience for Point Hudson’s future.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F70B65-53CB-4A03-88D1-2333D1F30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958" y="0"/>
            <a:ext cx="6417042" cy="4782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C09B51-F3B3-4DBE-8941-23A64EC5C739}"/>
              </a:ext>
            </a:extLst>
          </p:cNvPr>
          <p:cNvSpPr txBox="1"/>
          <p:nvPr/>
        </p:nvSpPr>
        <p:spPr>
          <a:xfrm>
            <a:off x="3269673" y="4732337"/>
            <a:ext cx="60017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A December 2018 storm sweeps over the jetties and into the Point Hudson Marina.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Challenging Marine Environment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191A37-2A19-4096-8C2A-7E18838CA959}"/>
              </a:ext>
            </a:extLst>
          </p:cNvPr>
          <p:cNvSpPr txBox="1"/>
          <p:nvPr/>
        </p:nvSpPr>
        <p:spPr>
          <a:xfrm>
            <a:off x="2674880" y="4582534"/>
            <a:ext cx="600178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Photo taken by Ron Moller</a:t>
            </a:r>
          </a:p>
        </p:txBody>
      </p:sp>
    </p:spTree>
    <p:extLst>
      <p:ext uri="{BB962C8B-B14F-4D97-AF65-F5344CB8AC3E}">
        <p14:creationId xmlns:p14="http://schemas.microsoft.com/office/powerpoint/2010/main" val="26958201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Marketing\Port Townsend\060623_00824.jpg">
            <a:extLst>
              <a:ext uri="{FF2B5EF4-FFF2-40B4-BE49-F238E27FC236}">
                <a16:creationId xmlns:a16="http://schemas.microsoft.com/office/drawing/2014/main" id="{4418A7B4-1A4E-41E1-9CC5-993433988D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7" t="19374" r="31853"/>
          <a:stretch/>
        </p:blipFill>
        <p:spPr bwMode="auto">
          <a:xfrm>
            <a:off x="5085049" y="0"/>
            <a:ext cx="405895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Objectives</a:t>
            </a:r>
          </a:p>
        </p:txBody>
      </p:sp>
      <p:sp>
        <p:nvSpPr>
          <p:cNvPr id="43" name="Content Placeholder 42">
            <a:extLst>
              <a:ext uri="{FF2B5EF4-FFF2-40B4-BE49-F238E27FC236}">
                <a16:creationId xmlns:a16="http://schemas.microsoft.com/office/drawing/2014/main" id="{922BD621-AC6C-4524-8A51-D56EB836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1276350"/>
            <a:ext cx="4176711" cy="3455988"/>
          </a:xfrm>
        </p:spPr>
        <p:txBody>
          <a:bodyPr/>
          <a:lstStyle/>
          <a:p>
            <a:r>
              <a:rPr lang="en-US" dirty="0"/>
              <a:t>The guiding objectives are to provide a breakwater rehabilitation/replacement design that: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Provides wave protection for the Point Hudson Marina for a minimum design life of 30 years.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Responds to community concerns to maintain the aesthetic of the existing breakwater.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Can be permitted, constructed and maintained.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7E374-55B8-4B86-B460-5037436AA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43198732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1B6598-EBD7-4A78-8206-37CF367E2A1B}"/>
              </a:ext>
            </a:extLst>
          </p:cNvPr>
          <p:cNvSpPr/>
          <p:nvPr/>
        </p:nvSpPr>
        <p:spPr>
          <a:xfrm>
            <a:off x="4809768" y="0"/>
            <a:ext cx="4334231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3C9889-3EBB-4181-8050-189CEFBCC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11163"/>
            <a:ext cx="8353424" cy="256909"/>
          </a:xfrm>
        </p:spPr>
        <p:txBody>
          <a:bodyPr/>
          <a:lstStyle/>
          <a:p>
            <a:r>
              <a:rPr lang="en-US" dirty="0"/>
              <a:t>Design Objectives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867294-43BF-487B-80A8-52A4FD75E88B}"/>
              </a:ext>
            </a:extLst>
          </p:cNvPr>
          <p:cNvSpPr/>
          <p:nvPr/>
        </p:nvSpPr>
        <p:spPr>
          <a:xfrm>
            <a:off x="394668" y="1008240"/>
            <a:ext cx="4042241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B86C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Engineering.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Protect existing marina and Port operations for 30 years from wind and vessel waves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 level rise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B86C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Aesthetics.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Similar in appearance to existing breakwater (rocks and piles) using environmentally acceptable materials.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B86C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Environmental Considerations.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Remove creosote, reduce breakwater footprint, and protect existing eelgrass outside of marina. 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B86C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Constructability.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Minimize risks from potential cost overruns, delays, errors, and obstacles during construction. </a:t>
            </a:r>
          </a:p>
          <a:p>
            <a:pPr marL="285750" marR="0" lvl="1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B86C7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Efficient design that minimizes maintenance costs.</a:t>
            </a: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962761-3095-42B1-82A0-FFCE8F33B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768" y="774124"/>
            <a:ext cx="4307336" cy="34303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887F3F-BD6C-4772-A9F3-6B35ECAE2D1F}"/>
              </a:ext>
            </a:extLst>
          </p:cNvPr>
          <p:cNvSpPr txBox="1"/>
          <p:nvPr/>
        </p:nvSpPr>
        <p:spPr>
          <a:xfrm>
            <a:off x="4809768" y="235520"/>
            <a:ext cx="18037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Replacement breakwater height must include sea level rise resistance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36778B-2E3B-405C-B655-E4366F4F3EA8}"/>
              </a:ext>
            </a:extLst>
          </p:cNvPr>
          <p:cNvSpPr txBox="1"/>
          <p:nvPr/>
        </p:nvSpPr>
        <p:spPr>
          <a:xfrm>
            <a:off x="6160924" y="4332227"/>
            <a:ext cx="180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Environmental Considerations: Remove rock and debris within 10 ft of the base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AAE31E-9513-4F01-8856-396BE836AAC3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5836920" y="4204462"/>
            <a:ext cx="324004" cy="481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E12F21-DA12-47A6-BB3E-C85A7E607006}"/>
              </a:ext>
            </a:extLst>
          </p:cNvPr>
          <p:cNvCxnSpPr>
            <a:cxnSpLocks/>
          </p:cNvCxnSpPr>
          <p:nvPr/>
        </p:nvCxnSpPr>
        <p:spPr>
          <a:xfrm flipV="1">
            <a:off x="7876817" y="3157365"/>
            <a:ext cx="460057" cy="1311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48C5087-EE95-453F-BBE7-A988C1EBE29A}"/>
              </a:ext>
            </a:extLst>
          </p:cNvPr>
          <p:cNvCxnSpPr>
            <a:cxnSpLocks/>
          </p:cNvCxnSpPr>
          <p:nvPr/>
        </p:nvCxnSpPr>
        <p:spPr>
          <a:xfrm>
            <a:off x="6078545" y="675257"/>
            <a:ext cx="534934" cy="3290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loud 9">
            <a:extLst>
              <a:ext uri="{FF2B5EF4-FFF2-40B4-BE49-F238E27FC236}">
                <a16:creationId xmlns:a16="http://schemas.microsoft.com/office/drawing/2014/main" id="{EDAFDCE4-AD42-40D6-B83A-C6A30432097D}"/>
              </a:ext>
            </a:extLst>
          </p:cNvPr>
          <p:cNvSpPr/>
          <p:nvPr/>
        </p:nvSpPr>
        <p:spPr>
          <a:xfrm rot="20556475">
            <a:off x="4991964" y="3750795"/>
            <a:ext cx="1162204" cy="45529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3AE4CB1D-355E-42D8-902C-0C8E50AD4CE8}"/>
              </a:ext>
            </a:extLst>
          </p:cNvPr>
          <p:cNvSpPr/>
          <p:nvPr/>
        </p:nvSpPr>
        <p:spPr>
          <a:xfrm rot="20556475">
            <a:off x="7953763" y="2652582"/>
            <a:ext cx="1162204" cy="45529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68116D-AEF0-4C6C-8B8A-AE930D9D1147}"/>
              </a:ext>
            </a:extLst>
          </p:cNvPr>
          <p:cNvSpPr/>
          <p:nvPr/>
        </p:nvSpPr>
        <p:spPr>
          <a:xfrm>
            <a:off x="8427720" y="1579958"/>
            <a:ext cx="702831" cy="553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D4BD9-B0F4-4EF2-B976-630A97DCA669}"/>
              </a:ext>
            </a:extLst>
          </p:cNvPr>
          <p:cNvSpPr txBox="1"/>
          <p:nvPr/>
        </p:nvSpPr>
        <p:spPr>
          <a:xfrm>
            <a:off x="8255323" y="1430045"/>
            <a:ext cx="986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Environmental Considerations: Reduce Footprint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965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9632" y="219635"/>
            <a:ext cx="8722447" cy="256909"/>
          </a:xfrm>
        </p:spPr>
        <p:txBody>
          <a:bodyPr/>
          <a:lstStyle/>
          <a:p>
            <a:r>
              <a:rPr lang="en-US" dirty="0"/>
              <a:t>Alt. Evaluation: Encapsulation vs. Replacement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E1C186-85BC-444E-9F03-7D4A8072D45B}"/>
              </a:ext>
            </a:extLst>
          </p:cNvPr>
          <p:cNvGrpSpPr/>
          <p:nvPr/>
        </p:nvGrpSpPr>
        <p:grpSpPr>
          <a:xfrm>
            <a:off x="1139923" y="817490"/>
            <a:ext cx="2430271" cy="2711018"/>
            <a:chOff x="708508" y="1044034"/>
            <a:chExt cx="2612095" cy="296963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CDB8E4A-4813-443F-BEF2-A6F655540BFD}"/>
                </a:ext>
              </a:extLst>
            </p:cNvPr>
            <p:cNvCxnSpPr>
              <a:cxnSpLocks/>
            </p:cNvCxnSpPr>
            <p:nvPr/>
          </p:nvCxnSpPr>
          <p:spPr>
            <a:xfrm>
              <a:off x="1229751" y="1160128"/>
              <a:ext cx="15545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32783E9-AA61-4394-969D-AFDCCAD45CC8}"/>
                </a:ext>
              </a:extLst>
            </p:cNvPr>
            <p:cNvGrpSpPr/>
            <p:nvPr/>
          </p:nvGrpSpPr>
          <p:grpSpPr>
            <a:xfrm>
              <a:off x="708508" y="1044034"/>
              <a:ext cx="2612095" cy="2969636"/>
              <a:chOff x="5671048" y="917044"/>
              <a:chExt cx="3062230" cy="2969636"/>
            </a:xfrm>
          </p:grpSpPr>
          <p:pic>
            <p:nvPicPr>
              <p:cNvPr id="32" name="Picture 3">
                <a:extLst>
                  <a:ext uri="{FF2B5EF4-FFF2-40B4-BE49-F238E27FC236}">
                    <a16:creationId xmlns:a16="http://schemas.microsoft.com/office/drawing/2014/main" id="{EF719057-802E-483A-BD23-70B0A88084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0" t="5614" r="3172" b="10299"/>
              <a:stretch/>
            </p:blipFill>
            <p:spPr bwMode="auto">
              <a:xfrm>
                <a:off x="5671048" y="946474"/>
                <a:ext cx="3061549" cy="2895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1">
                <a:extLst>
                  <a:ext uri="{FF2B5EF4-FFF2-40B4-BE49-F238E27FC236}">
                    <a16:creationId xmlns:a16="http://schemas.microsoft.com/office/drawing/2014/main" id="{E16A40C3-39CC-4061-A5D8-B5ACDC75E678}"/>
                  </a:ext>
                </a:extLst>
              </p:cNvPr>
              <p:cNvSpPr/>
              <p:nvPr/>
            </p:nvSpPr>
            <p:spPr>
              <a:xfrm rot="521926">
                <a:off x="5956334" y="929779"/>
                <a:ext cx="202167" cy="2942296"/>
              </a:xfrm>
              <a:custGeom>
                <a:avLst/>
                <a:gdLst>
                  <a:gd name="connsiteX0" fmla="*/ 0 w 196850"/>
                  <a:gd name="connsiteY0" fmla="*/ 0 h 3694377"/>
                  <a:gd name="connsiteX1" fmla="*/ 196850 w 196850"/>
                  <a:gd name="connsiteY1" fmla="*/ 0 h 3694377"/>
                  <a:gd name="connsiteX2" fmla="*/ 196850 w 196850"/>
                  <a:gd name="connsiteY2" fmla="*/ 3694377 h 3694377"/>
                  <a:gd name="connsiteX3" fmla="*/ 0 w 196850"/>
                  <a:gd name="connsiteY3" fmla="*/ 3694377 h 3694377"/>
                  <a:gd name="connsiteX4" fmla="*/ 0 w 196850"/>
                  <a:gd name="connsiteY4" fmla="*/ 0 h 3694377"/>
                  <a:gd name="connsiteX0" fmla="*/ 0 w 196850"/>
                  <a:gd name="connsiteY0" fmla="*/ 0 h 3694377"/>
                  <a:gd name="connsiteX1" fmla="*/ 196850 w 196850"/>
                  <a:gd name="connsiteY1" fmla="*/ 0 h 3694377"/>
                  <a:gd name="connsiteX2" fmla="*/ 193969 w 196850"/>
                  <a:gd name="connsiteY2" fmla="*/ 3675546 h 3694377"/>
                  <a:gd name="connsiteX3" fmla="*/ 0 w 196850"/>
                  <a:gd name="connsiteY3" fmla="*/ 3694377 h 3694377"/>
                  <a:gd name="connsiteX4" fmla="*/ 0 w 196850"/>
                  <a:gd name="connsiteY4" fmla="*/ 0 h 3694377"/>
                  <a:gd name="connsiteX0" fmla="*/ 5317 w 202167"/>
                  <a:gd name="connsiteY0" fmla="*/ 0 h 3701614"/>
                  <a:gd name="connsiteX1" fmla="*/ 202167 w 202167"/>
                  <a:gd name="connsiteY1" fmla="*/ 0 h 3701614"/>
                  <a:gd name="connsiteX2" fmla="*/ 199286 w 202167"/>
                  <a:gd name="connsiteY2" fmla="*/ 3675546 h 3701614"/>
                  <a:gd name="connsiteX3" fmla="*/ 0 w 202167"/>
                  <a:gd name="connsiteY3" fmla="*/ 3701614 h 3701614"/>
                  <a:gd name="connsiteX4" fmla="*/ 5317 w 202167"/>
                  <a:gd name="connsiteY4" fmla="*/ 0 h 370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167" h="3701614">
                    <a:moveTo>
                      <a:pt x="5317" y="0"/>
                    </a:moveTo>
                    <a:lnTo>
                      <a:pt x="202167" y="0"/>
                    </a:lnTo>
                    <a:cubicBezTo>
                      <a:pt x="201207" y="1225182"/>
                      <a:pt x="200246" y="2450364"/>
                      <a:pt x="199286" y="3675546"/>
                    </a:cubicBezTo>
                    <a:lnTo>
                      <a:pt x="0" y="3701614"/>
                    </a:lnTo>
                    <a:cubicBezTo>
                      <a:pt x="1772" y="2467743"/>
                      <a:pt x="3545" y="1233871"/>
                      <a:pt x="5317" y="0"/>
                    </a:cubicBezTo>
                    <a:close/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4" name="Rectangle 1">
                <a:extLst>
                  <a:ext uri="{FF2B5EF4-FFF2-40B4-BE49-F238E27FC236}">
                    <a16:creationId xmlns:a16="http://schemas.microsoft.com/office/drawing/2014/main" id="{3710F81E-F112-493B-918A-EDC7BB7AC32E}"/>
                  </a:ext>
                </a:extLst>
              </p:cNvPr>
              <p:cNvSpPr/>
              <p:nvPr/>
            </p:nvSpPr>
            <p:spPr>
              <a:xfrm rot="21022733" flipH="1">
                <a:off x="8279865" y="917044"/>
                <a:ext cx="191756" cy="2969636"/>
              </a:xfrm>
              <a:custGeom>
                <a:avLst/>
                <a:gdLst>
                  <a:gd name="connsiteX0" fmla="*/ 0 w 196850"/>
                  <a:gd name="connsiteY0" fmla="*/ 0 h 3694377"/>
                  <a:gd name="connsiteX1" fmla="*/ 196850 w 196850"/>
                  <a:gd name="connsiteY1" fmla="*/ 0 h 3694377"/>
                  <a:gd name="connsiteX2" fmla="*/ 196850 w 196850"/>
                  <a:gd name="connsiteY2" fmla="*/ 3694377 h 3694377"/>
                  <a:gd name="connsiteX3" fmla="*/ 0 w 196850"/>
                  <a:gd name="connsiteY3" fmla="*/ 3694377 h 3694377"/>
                  <a:gd name="connsiteX4" fmla="*/ 0 w 196850"/>
                  <a:gd name="connsiteY4" fmla="*/ 0 h 3694377"/>
                  <a:gd name="connsiteX0" fmla="*/ 0 w 196850"/>
                  <a:gd name="connsiteY0" fmla="*/ 0 h 3694377"/>
                  <a:gd name="connsiteX1" fmla="*/ 196850 w 196850"/>
                  <a:gd name="connsiteY1" fmla="*/ 0 h 3694377"/>
                  <a:gd name="connsiteX2" fmla="*/ 193969 w 196850"/>
                  <a:gd name="connsiteY2" fmla="*/ 3675546 h 3694377"/>
                  <a:gd name="connsiteX3" fmla="*/ 0 w 196850"/>
                  <a:gd name="connsiteY3" fmla="*/ 3694377 h 3694377"/>
                  <a:gd name="connsiteX4" fmla="*/ 0 w 196850"/>
                  <a:gd name="connsiteY4" fmla="*/ 0 h 3694377"/>
                  <a:gd name="connsiteX0" fmla="*/ 5317 w 202167"/>
                  <a:gd name="connsiteY0" fmla="*/ 0 h 3701614"/>
                  <a:gd name="connsiteX1" fmla="*/ 202167 w 202167"/>
                  <a:gd name="connsiteY1" fmla="*/ 0 h 3701614"/>
                  <a:gd name="connsiteX2" fmla="*/ 199286 w 202167"/>
                  <a:gd name="connsiteY2" fmla="*/ 3675546 h 3701614"/>
                  <a:gd name="connsiteX3" fmla="*/ 0 w 202167"/>
                  <a:gd name="connsiteY3" fmla="*/ 3701614 h 3701614"/>
                  <a:gd name="connsiteX4" fmla="*/ 5317 w 202167"/>
                  <a:gd name="connsiteY4" fmla="*/ 0 h 370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167" h="3701614">
                    <a:moveTo>
                      <a:pt x="5317" y="0"/>
                    </a:moveTo>
                    <a:lnTo>
                      <a:pt x="202167" y="0"/>
                    </a:lnTo>
                    <a:cubicBezTo>
                      <a:pt x="201207" y="1225182"/>
                      <a:pt x="200246" y="2450364"/>
                      <a:pt x="199286" y="3675546"/>
                    </a:cubicBezTo>
                    <a:lnTo>
                      <a:pt x="0" y="3701614"/>
                    </a:lnTo>
                    <a:cubicBezTo>
                      <a:pt x="1772" y="2467743"/>
                      <a:pt x="3545" y="1233871"/>
                      <a:pt x="5317" y="0"/>
                    </a:cubicBezTo>
                    <a:close/>
                  </a:path>
                </a:pathLst>
              </a:cu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B9D8D3D0-3B28-49AC-88B4-C2E846C441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13326" y="934347"/>
                <a:ext cx="526931" cy="290776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148B32C-4EB0-4A8D-B17E-DF3A3F31080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875896" y="959742"/>
                <a:ext cx="520850" cy="288759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3FF9724A-440E-41E5-A804-0782D7943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46454" y="919076"/>
                <a:ext cx="586824" cy="292714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5B1DCF0-43B7-4A54-954C-7E09B4F965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1228" y="951597"/>
                <a:ext cx="580448" cy="290685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36EF658-E01A-4FE3-9534-DACA0795FC22}"/>
                  </a:ext>
                </a:extLst>
              </p:cNvPr>
              <p:cNvSpPr/>
              <p:nvPr/>
            </p:nvSpPr>
            <p:spPr>
              <a:xfrm>
                <a:off x="7001093" y="947989"/>
                <a:ext cx="321087" cy="812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179C7A8-6714-45C8-8042-9566F71E7A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05550" y="1033139"/>
                <a:ext cx="182245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1EFF345-7076-459F-8646-89F657A4E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600546">
              <a:off x="1217897" y="1156011"/>
              <a:ext cx="212728" cy="146302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8A07139-BC6F-4EFF-A6D3-1D48480C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94958">
              <a:off x="2624587" y="1167452"/>
              <a:ext cx="212728" cy="1463025"/>
            </a:xfrm>
            <a:prstGeom prst="rect">
              <a:avLst/>
            </a:prstGeom>
          </p:spPr>
        </p:pic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C8EEDE4-AA14-47A0-BF0A-85732DECD995}"/>
                </a:ext>
              </a:extLst>
            </p:cNvPr>
            <p:cNvCxnSpPr>
              <a:cxnSpLocks/>
            </p:cNvCxnSpPr>
            <p:nvPr/>
          </p:nvCxnSpPr>
          <p:spPr>
            <a:xfrm>
              <a:off x="1122659" y="1156607"/>
              <a:ext cx="1714653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06D5CE-0E0C-4DCF-ACFA-B7A6906CB9A5}"/>
                </a:ext>
              </a:extLst>
            </p:cNvPr>
            <p:cNvGrpSpPr/>
            <p:nvPr/>
          </p:nvGrpSpPr>
          <p:grpSpPr>
            <a:xfrm>
              <a:off x="2617274" y="2332091"/>
              <a:ext cx="548971" cy="283407"/>
              <a:chOff x="6289929" y="80631"/>
              <a:chExt cx="1035441" cy="183597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30EAEAE-0667-4DBC-9C10-FA6FA7DEE8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5851" y="264228"/>
                <a:ext cx="75795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A0B45E8-D5DB-41B1-A0A9-31B89698B4CF}"/>
                  </a:ext>
                </a:extLst>
              </p:cNvPr>
              <p:cNvSpPr txBox="1"/>
              <p:nvPr/>
            </p:nvSpPr>
            <p:spPr>
              <a:xfrm>
                <a:off x="6289929" y="80631"/>
                <a:ext cx="1035441" cy="179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~2.5’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D56835F-042C-4143-9E7C-3904F7CF7A14}"/>
              </a:ext>
            </a:extLst>
          </p:cNvPr>
          <p:cNvGrpSpPr/>
          <p:nvPr/>
        </p:nvGrpSpPr>
        <p:grpSpPr>
          <a:xfrm>
            <a:off x="5928276" y="483052"/>
            <a:ext cx="2518709" cy="2949292"/>
            <a:chOff x="708508" y="816228"/>
            <a:chExt cx="2611514" cy="315287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0A84F4F-8893-45BC-9BEA-1599F90B3AC4}"/>
                </a:ext>
              </a:extLst>
            </p:cNvPr>
            <p:cNvCxnSpPr>
              <a:cxnSpLocks/>
            </p:cNvCxnSpPr>
            <p:nvPr/>
          </p:nvCxnSpPr>
          <p:spPr>
            <a:xfrm>
              <a:off x="1229751" y="1160128"/>
              <a:ext cx="1554558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CA7F346-78A1-4F96-B187-A99898DC9573}"/>
                </a:ext>
              </a:extLst>
            </p:cNvPr>
            <p:cNvGrpSpPr/>
            <p:nvPr/>
          </p:nvGrpSpPr>
          <p:grpSpPr>
            <a:xfrm>
              <a:off x="708508" y="1073464"/>
              <a:ext cx="2611514" cy="2895640"/>
              <a:chOff x="5671048" y="946474"/>
              <a:chExt cx="3061549" cy="2895640"/>
            </a:xfrm>
          </p:grpSpPr>
          <p:pic>
            <p:nvPicPr>
              <p:cNvPr id="52" name="Picture 3">
                <a:extLst>
                  <a:ext uri="{FF2B5EF4-FFF2-40B4-BE49-F238E27FC236}">
                    <a16:creationId xmlns:a16="http://schemas.microsoft.com/office/drawing/2014/main" id="{84A1AC1E-AECB-402C-9243-17F82A7574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0" t="5614" r="3172" b="10299"/>
              <a:stretch/>
            </p:blipFill>
            <p:spPr bwMode="auto">
              <a:xfrm>
                <a:off x="5671048" y="946474"/>
                <a:ext cx="3061549" cy="2895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ACB468D-0D25-4523-B8FB-D3A838DB177C}"/>
                  </a:ext>
                </a:extLst>
              </p:cNvPr>
              <p:cNvSpPr/>
              <p:nvPr/>
            </p:nvSpPr>
            <p:spPr>
              <a:xfrm>
                <a:off x="7001093" y="947989"/>
                <a:ext cx="321087" cy="812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F5D5E62-9375-4EA2-8097-00D1121262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0780" y="1033139"/>
                <a:ext cx="982796" cy="472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BF83A0C-3D00-496C-8898-0F205A037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58429">
              <a:off x="1637961" y="1198589"/>
              <a:ext cx="465720" cy="1366501"/>
            </a:xfrm>
            <a:prstGeom prst="rect">
              <a:avLst/>
            </a:prstGeom>
          </p:spPr>
        </p:pic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82F1E1F-AAEC-4C0E-A786-343DC4C12EB4}"/>
                </a:ext>
              </a:extLst>
            </p:cNvPr>
            <p:cNvCxnSpPr>
              <a:cxnSpLocks/>
            </p:cNvCxnSpPr>
            <p:nvPr/>
          </p:nvCxnSpPr>
          <p:spPr>
            <a:xfrm>
              <a:off x="1603934" y="1156607"/>
              <a:ext cx="838329" cy="824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AC58F9-C75F-451B-97AB-3823C8EB075A}"/>
                </a:ext>
              </a:extLst>
            </p:cNvPr>
            <p:cNvGrpSpPr/>
            <p:nvPr/>
          </p:nvGrpSpPr>
          <p:grpSpPr>
            <a:xfrm>
              <a:off x="1652735" y="816228"/>
              <a:ext cx="686381" cy="276999"/>
              <a:chOff x="4470665" y="-901378"/>
              <a:chExt cx="1294617" cy="179446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A508BFCE-B7E3-4EB6-885A-A59E8760C9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0665" y="-734735"/>
                <a:ext cx="129461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AEC5979-AB37-4275-A3EB-EC45E0128285}"/>
                  </a:ext>
                </a:extLst>
              </p:cNvPr>
              <p:cNvSpPr txBox="1"/>
              <p:nvPr/>
            </p:nvSpPr>
            <p:spPr>
              <a:xfrm>
                <a:off x="4620383" y="-901378"/>
                <a:ext cx="1035439" cy="179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highlight>
                      <a:srgbClr val="EDEBE6"/>
                    </a:highlight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~10’</a:t>
                </a:r>
              </a:p>
            </p:txBody>
          </p:sp>
        </p:grpSp>
      </p:grpSp>
      <p:sp>
        <p:nvSpPr>
          <p:cNvPr id="76" name="Content Placeholder 42">
            <a:extLst>
              <a:ext uri="{FF2B5EF4-FFF2-40B4-BE49-F238E27FC236}">
                <a16:creationId xmlns:a16="http://schemas.microsoft.com/office/drawing/2014/main" id="{BDB7F780-56B0-4FB2-AC54-D2DA5A905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45" y="3522159"/>
            <a:ext cx="4432300" cy="976570"/>
          </a:xfrm>
        </p:spPr>
        <p:txBody>
          <a:bodyPr/>
          <a:lstStyle/>
          <a:p>
            <a:pPr marL="2857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Existing structure remains except for a few select creosote timber piles removed for permitting.</a:t>
            </a:r>
          </a:p>
          <a:p>
            <a:pPr marL="2857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Piles driven in a batter outside of existing structure, expand footprint by 2.5 ft each side with mesh lagging.</a:t>
            </a:r>
          </a:p>
          <a:p>
            <a:pPr marL="285750" indent="-18288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tx1"/>
                </a:solidFill>
              </a:rPr>
              <a:t>Reduces demo costs but increases offsite mitigation costs.</a:t>
            </a:r>
          </a:p>
          <a:p>
            <a:pPr marL="285750" indent="-18288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9" name="Content Placeholder 42">
            <a:extLst>
              <a:ext uri="{FF2B5EF4-FFF2-40B4-BE49-F238E27FC236}">
                <a16:creationId xmlns:a16="http://schemas.microsoft.com/office/drawing/2014/main" id="{DB6A82C1-CDBD-4DF9-8C37-1526A079A215}"/>
              </a:ext>
            </a:extLst>
          </p:cNvPr>
          <p:cNvSpPr txBox="1">
            <a:spLocks/>
          </p:cNvSpPr>
          <p:nvPr/>
        </p:nvSpPr>
        <p:spPr>
          <a:xfrm>
            <a:off x="4476345" y="3522159"/>
            <a:ext cx="4432300" cy="9765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5100" indent="-1651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3538" indent="-166688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750" indent="-166688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133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133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133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1338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18288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B86C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Existing structure is completely removed including piles and rock.</a:t>
            </a:r>
          </a:p>
          <a:p>
            <a:pPr marL="285750" marR="0" lvl="0" indent="-18288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B86C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Piles driven batter with new rock installed between the rows of piling.</a:t>
            </a:r>
          </a:p>
          <a:p>
            <a:pPr marL="285750" marR="0" lvl="0" indent="-18288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2B86C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Seeks to be self mitigating because of the reduction in footprint and creosote removal.</a:t>
            </a:r>
          </a:p>
          <a:p>
            <a:pPr marL="285750" marR="0" lvl="0" indent="-18288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86C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CA5AF017-F552-450F-8EB3-0ED3C43E1F83}"/>
              </a:ext>
            </a:extLst>
          </p:cNvPr>
          <p:cNvSpPr/>
          <p:nvPr/>
        </p:nvSpPr>
        <p:spPr>
          <a:xfrm rot="521926">
            <a:off x="6570742" y="749600"/>
            <a:ext cx="160445" cy="2686059"/>
          </a:xfrm>
          <a:custGeom>
            <a:avLst/>
            <a:gdLst>
              <a:gd name="connsiteX0" fmla="*/ 0 w 196850"/>
              <a:gd name="connsiteY0" fmla="*/ 0 h 3694377"/>
              <a:gd name="connsiteX1" fmla="*/ 196850 w 196850"/>
              <a:gd name="connsiteY1" fmla="*/ 0 h 3694377"/>
              <a:gd name="connsiteX2" fmla="*/ 196850 w 196850"/>
              <a:gd name="connsiteY2" fmla="*/ 3694377 h 3694377"/>
              <a:gd name="connsiteX3" fmla="*/ 0 w 196850"/>
              <a:gd name="connsiteY3" fmla="*/ 3694377 h 3694377"/>
              <a:gd name="connsiteX4" fmla="*/ 0 w 196850"/>
              <a:gd name="connsiteY4" fmla="*/ 0 h 3694377"/>
              <a:gd name="connsiteX0" fmla="*/ 0 w 196850"/>
              <a:gd name="connsiteY0" fmla="*/ 0 h 3694377"/>
              <a:gd name="connsiteX1" fmla="*/ 196850 w 196850"/>
              <a:gd name="connsiteY1" fmla="*/ 0 h 3694377"/>
              <a:gd name="connsiteX2" fmla="*/ 193969 w 196850"/>
              <a:gd name="connsiteY2" fmla="*/ 3675546 h 3694377"/>
              <a:gd name="connsiteX3" fmla="*/ 0 w 196850"/>
              <a:gd name="connsiteY3" fmla="*/ 3694377 h 3694377"/>
              <a:gd name="connsiteX4" fmla="*/ 0 w 196850"/>
              <a:gd name="connsiteY4" fmla="*/ 0 h 3694377"/>
              <a:gd name="connsiteX0" fmla="*/ 5317 w 202167"/>
              <a:gd name="connsiteY0" fmla="*/ 0 h 3701614"/>
              <a:gd name="connsiteX1" fmla="*/ 202167 w 202167"/>
              <a:gd name="connsiteY1" fmla="*/ 0 h 3701614"/>
              <a:gd name="connsiteX2" fmla="*/ 199286 w 202167"/>
              <a:gd name="connsiteY2" fmla="*/ 3675546 h 3701614"/>
              <a:gd name="connsiteX3" fmla="*/ 0 w 202167"/>
              <a:gd name="connsiteY3" fmla="*/ 3701614 h 3701614"/>
              <a:gd name="connsiteX4" fmla="*/ 5317 w 202167"/>
              <a:gd name="connsiteY4" fmla="*/ 0 h 370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167" h="3701614">
                <a:moveTo>
                  <a:pt x="5317" y="0"/>
                </a:moveTo>
                <a:lnTo>
                  <a:pt x="202167" y="0"/>
                </a:lnTo>
                <a:cubicBezTo>
                  <a:pt x="201207" y="1225182"/>
                  <a:pt x="200246" y="2450364"/>
                  <a:pt x="199286" y="3675546"/>
                </a:cubicBezTo>
                <a:lnTo>
                  <a:pt x="0" y="3701614"/>
                </a:lnTo>
                <a:cubicBezTo>
                  <a:pt x="1772" y="2467743"/>
                  <a:pt x="3545" y="1233871"/>
                  <a:pt x="5317" y="0"/>
                </a:cubicBezTo>
                <a:close/>
              </a:path>
            </a:pathLst>
          </a:cu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73C1365-34A4-410F-9EDB-E75FC58F59C3}"/>
              </a:ext>
            </a:extLst>
          </p:cNvPr>
          <p:cNvCxnSpPr>
            <a:cxnSpLocks/>
          </p:cNvCxnSpPr>
          <p:nvPr/>
        </p:nvCxnSpPr>
        <p:spPr>
          <a:xfrm flipH="1">
            <a:off x="6377884" y="753770"/>
            <a:ext cx="418187" cy="265453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B92A727-8702-4558-87D3-ED68FE135D9E}"/>
              </a:ext>
            </a:extLst>
          </p:cNvPr>
          <p:cNvCxnSpPr>
            <a:cxnSpLocks/>
          </p:cNvCxnSpPr>
          <p:nvPr/>
        </p:nvCxnSpPr>
        <p:spPr>
          <a:xfrm flipH="1">
            <a:off x="6506904" y="776953"/>
            <a:ext cx="413361" cy="26361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1">
            <a:extLst>
              <a:ext uri="{FF2B5EF4-FFF2-40B4-BE49-F238E27FC236}">
                <a16:creationId xmlns:a16="http://schemas.microsoft.com/office/drawing/2014/main" id="{1FE8B397-37B7-400B-9602-38C2EB214D37}"/>
              </a:ext>
            </a:extLst>
          </p:cNvPr>
          <p:cNvSpPr/>
          <p:nvPr/>
        </p:nvSpPr>
        <p:spPr>
          <a:xfrm rot="21022733" flipH="1">
            <a:off x="7672644" y="757873"/>
            <a:ext cx="152183" cy="2711018"/>
          </a:xfrm>
          <a:custGeom>
            <a:avLst/>
            <a:gdLst>
              <a:gd name="connsiteX0" fmla="*/ 0 w 196850"/>
              <a:gd name="connsiteY0" fmla="*/ 0 h 3694377"/>
              <a:gd name="connsiteX1" fmla="*/ 196850 w 196850"/>
              <a:gd name="connsiteY1" fmla="*/ 0 h 3694377"/>
              <a:gd name="connsiteX2" fmla="*/ 196850 w 196850"/>
              <a:gd name="connsiteY2" fmla="*/ 3694377 h 3694377"/>
              <a:gd name="connsiteX3" fmla="*/ 0 w 196850"/>
              <a:gd name="connsiteY3" fmla="*/ 3694377 h 3694377"/>
              <a:gd name="connsiteX4" fmla="*/ 0 w 196850"/>
              <a:gd name="connsiteY4" fmla="*/ 0 h 3694377"/>
              <a:gd name="connsiteX0" fmla="*/ 0 w 196850"/>
              <a:gd name="connsiteY0" fmla="*/ 0 h 3694377"/>
              <a:gd name="connsiteX1" fmla="*/ 196850 w 196850"/>
              <a:gd name="connsiteY1" fmla="*/ 0 h 3694377"/>
              <a:gd name="connsiteX2" fmla="*/ 193969 w 196850"/>
              <a:gd name="connsiteY2" fmla="*/ 3675546 h 3694377"/>
              <a:gd name="connsiteX3" fmla="*/ 0 w 196850"/>
              <a:gd name="connsiteY3" fmla="*/ 3694377 h 3694377"/>
              <a:gd name="connsiteX4" fmla="*/ 0 w 196850"/>
              <a:gd name="connsiteY4" fmla="*/ 0 h 3694377"/>
              <a:gd name="connsiteX0" fmla="*/ 5317 w 202167"/>
              <a:gd name="connsiteY0" fmla="*/ 0 h 3701614"/>
              <a:gd name="connsiteX1" fmla="*/ 202167 w 202167"/>
              <a:gd name="connsiteY1" fmla="*/ 0 h 3701614"/>
              <a:gd name="connsiteX2" fmla="*/ 199286 w 202167"/>
              <a:gd name="connsiteY2" fmla="*/ 3675546 h 3701614"/>
              <a:gd name="connsiteX3" fmla="*/ 0 w 202167"/>
              <a:gd name="connsiteY3" fmla="*/ 3701614 h 3701614"/>
              <a:gd name="connsiteX4" fmla="*/ 5317 w 202167"/>
              <a:gd name="connsiteY4" fmla="*/ 0 h 370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167" h="3701614">
                <a:moveTo>
                  <a:pt x="5317" y="0"/>
                </a:moveTo>
                <a:lnTo>
                  <a:pt x="202167" y="0"/>
                </a:lnTo>
                <a:cubicBezTo>
                  <a:pt x="201207" y="1225182"/>
                  <a:pt x="200246" y="2450364"/>
                  <a:pt x="199286" y="3675546"/>
                </a:cubicBezTo>
                <a:lnTo>
                  <a:pt x="0" y="3701614"/>
                </a:lnTo>
                <a:cubicBezTo>
                  <a:pt x="1772" y="2467743"/>
                  <a:pt x="3545" y="1233871"/>
                  <a:pt x="5317" y="0"/>
                </a:cubicBezTo>
                <a:close/>
              </a:path>
            </a:pathLst>
          </a:cu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B7CC53D-1779-4C45-8CE1-24D408E21489}"/>
              </a:ext>
            </a:extLst>
          </p:cNvPr>
          <p:cNvCxnSpPr>
            <a:cxnSpLocks/>
          </p:cNvCxnSpPr>
          <p:nvPr/>
        </p:nvCxnSpPr>
        <p:spPr>
          <a:xfrm>
            <a:off x="7459446" y="789417"/>
            <a:ext cx="460660" cy="26537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E5ECCDF-012D-4D4E-9EF6-0106C07ED0AD}"/>
              </a:ext>
            </a:extLst>
          </p:cNvPr>
          <p:cNvCxnSpPr>
            <a:cxnSpLocks/>
          </p:cNvCxnSpPr>
          <p:nvPr/>
        </p:nvCxnSpPr>
        <p:spPr>
          <a:xfrm>
            <a:off x="7568428" y="776953"/>
            <a:ext cx="460660" cy="26537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1">
            <a:extLst>
              <a:ext uri="{FF2B5EF4-FFF2-40B4-BE49-F238E27FC236}">
                <a16:creationId xmlns:a16="http://schemas.microsoft.com/office/drawing/2014/main" id="{1C57627A-5B6E-4545-ACC6-B55A5F15DDE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49105">
            <a:off x="7091222" y="856978"/>
            <a:ext cx="449170" cy="127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1574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6697B-0B37-454E-926C-37790BA1D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289" y="1276350"/>
            <a:ext cx="4921504" cy="3455989"/>
          </a:xfrm>
        </p:spPr>
        <p:txBody>
          <a:bodyPr/>
          <a:lstStyle/>
          <a:p>
            <a:r>
              <a:rPr lang="en-US" dirty="0"/>
              <a:t>After review of the different alternatives, stakeholders selected </a:t>
            </a:r>
            <a:r>
              <a:rPr lang="en-US" u="sng" dirty="0"/>
              <a:t>replacement</a:t>
            </a:r>
            <a:r>
              <a:rPr lang="en-US" dirty="0"/>
              <a:t> as their preferred alternative with some additional input.</a:t>
            </a:r>
          </a:p>
          <a:p>
            <a:r>
              <a:rPr lang="en-US" dirty="0"/>
              <a:t>In addition to selecting replacement as the preferred design, the stakeholders presented the following suggestions and guidance: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3C9889-3EBB-4181-8050-189CEFB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Breakwater Design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84B8E7-B703-47C4-B171-953D2BFD32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Stakeholder Input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C0269E-F154-4A5B-99C9-7DFDE149D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0832020"/>
              </p:ext>
            </p:extLst>
          </p:nvPr>
        </p:nvGraphicFramePr>
        <p:xfrm>
          <a:off x="395287" y="2178949"/>
          <a:ext cx="5551187" cy="28727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8425">
                  <a:extLst>
                    <a:ext uri="{9D8B030D-6E8A-4147-A177-3AD203B41FA5}">
                      <a16:colId xmlns:a16="http://schemas.microsoft.com/office/drawing/2014/main" val="3978592010"/>
                    </a:ext>
                  </a:extLst>
                </a:gridCol>
                <a:gridCol w="4302762">
                  <a:extLst>
                    <a:ext uri="{9D8B030D-6E8A-4147-A177-3AD203B41FA5}">
                      <a16:colId xmlns:a16="http://schemas.microsoft.com/office/drawing/2014/main" val="27478363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Category</a:t>
                      </a:r>
                      <a:endParaRPr lang="en-US" sz="8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Input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5805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Pile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Piles should be closely spaced, similar to the existing</a:t>
                      </a:r>
                    </a:p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Piles should be uncoated steel pipe piles with sacrificial corrosion thickness, no composite piles</a:t>
                      </a:r>
                    </a:p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Piles should be battered to match existing aesthetics </a:t>
                      </a:r>
                    </a:p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Piles should be supported with tie rod cross-ties and potential </a:t>
                      </a:r>
                      <a:r>
                        <a:rPr lang="en-US" sz="1100" dirty="0" err="1">
                          <a:solidFill>
                            <a:schemeClr val="tx1"/>
                          </a:solidFill>
                        </a:rPr>
                        <a:t>walers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0086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Breakwater Core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Large high quality riprap (granite)</a:t>
                      </a:r>
                    </a:p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No mesh for rock containment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9785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Walkway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Design and system should allow for installation of walkway on top of the south breakwater</a:t>
                      </a:r>
                    </a:p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End of walkway waterside should incorporate a wider turnaround and look out area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6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</a:rPr>
                        <a:t>Permitting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6B99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17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North and south breakwaters should be designed and permitted together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999126"/>
                  </a:ext>
                </a:extLst>
              </a:tr>
            </a:tbl>
          </a:graphicData>
        </a:graphic>
      </p:graphicFrame>
      <p:sp>
        <p:nvSpPr>
          <p:cNvPr id="7" name="bk object 36">
            <a:extLst>
              <a:ext uri="{FF2B5EF4-FFF2-40B4-BE49-F238E27FC236}">
                <a16:creationId xmlns:a16="http://schemas.microsoft.com/office/drawing/2014/main" id="{88A67882-E0CC-42FD-9A61-067F4EB3B836}"/>
              </a:ext>
            </a:extLst>
          </p:cNvPr>
          <p:cNvSpPr/>
          <p:nvPr/>
        </p:nvSpPr>
        <p:spPr>
          <a:xfrm rot="16200000" flipH="1" flipV="1">
            <a:off x="4658991" y="657803"/>
            <a:ext cx="5142811" cy="3827206"/>
          </a:xfrm>
          <a:custGeom>
            <a:avLst/>
            <a:gdLst/>
            <a:ahLst/>
            <a:cxnLst/>
            <a:rect l="l" t="t" r="r" b="b"/>
            <a:pathLst>
              <a:path w="2184400" h="1625600">
                <a:moveTo>
                  <a:pt x="2183777" y="0"/>
                </a:moveTo>
                <a:lnTo>
                  <a:pt x="0" y="0"/>
                </a:lnTo>
                <a:lnTo>
                  <a:pt x="0" y="1625599"/>
                </a:lnTo>
                <a:lnTo>
                  <a:pt x="558177" y="1625599"/>
                </a:lnTo>
                <a:lnTo>
                  <a:pt x="1080719" y="1103058"/>
                </a:lnTo>
                <a:lnTo>
                  <a:pt x="539305" y="1103058"/>
                </a:lnTo>
                <a:lnTo>
                  <a:pt x="539305" y="534034"/>
                </a:lnTo>
                <a:lnTo>
                  <a:pt x="1649742" y="534034"/>
                </a:lnTo>
                <a:lnTo>
                  <a:pt x="2183777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defTabSz="914171"/>
            <a:endParaRPr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BFB43A-D305-494A-8E1D-F653975BF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7095" y="2571750"/>
            <a:ext cx="1835108" cy="24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0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185070197654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18507019765409"/>
</p:tagLst>
</file>

<file path=ppt/theme/theme1.xml><?xml version="1.0" encoding="utf-8"?>
<a:theme xmlns:a="http://schemas.openxmlformats.org/drawingml/2006/main" name="MM_NewBrand">
  <a:themeElements>
    <a:clrScheme name="MM Blue">
      <a:dk1>
        <a:srgbClr val="000000"/>
      </a:dk1>
      <a:lt1>
        <a:srgbClr val="FFFFFF"/>
      </a:lt1>
      <a:dk2>
        <a:srgbClr val="575656"/>
      </a:dk2>
      <a:lt2>
        <a:srgbClr val="EDEBE6"/>
      </a:lt2>
      <a:accent1>
        <a:srgbClr val="2B86C7"/>
      </a:accent1>
      <a:accent2>
        <a:srgbClr val="216B99"/>
      </a:accent2>
      <a:accent3>
        <a:srgbClr val="2FB6BC"/>
      </a:accent3>
      <a:accent4>
        <a:srgbClr val="009695"/>
      </a:accent4>
      <a:accent5>
        <a:srgbClr val="41AC4C"/>
      </a:accent5>
      <a:accent6>
        <a:srgbClr val="AFC236"/>
      </a:accent6>
      <a:hlink>
        <a:srgbClr val="216B99"/>
      </a:hlink>
      <a:folHlink>
        <a:srgbClr val="2B86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M_PPT_16x9_NEW_vs7" id="{3F23E896-C2BE-42D5-A134-0136AFEA559D}" vid="{1E72D5B5-F73F-4511-A5FB-3202020F8A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31E3D97E64814FBF9AC6FC0D152752" ma:contentTypeVersion="11" ma:contentTypeDescription="Create a new document." ma:contentTypeScope="" ma:versionID="beb51860d13d30816eecdb8e5246a8c7">
  <xsd:schema xmlns:xsd="http://www.w3.org/2001/XMLSchema" xmlns:xs="http://www.w3.org/2001/XMLSchema" xmlns:p="http://schemas.microsoft.com/office/2006/metadata/properties" xmlns:ns3="c2d662ad-bdd0-4377-85a8-2920d0e24e5d" xmlns:ns4="a8e8e0db-d941-40a2-a7e7-21e95955e6ec" targetNamespace="http://schemas.microsoft.com/office/2006/metadata/properties" ma:root="true" ma:fieldsID="76b603fed2dfbe47fb65c9182b5fa267" ns3:_="" ns4:_="">
    <xsd:import namespace="c2d662ad-bdd0-4377-85a8-2920d0e24e5d"/>
    <xsd:import namespace="a8e8e0db-d941-40a2-a7e7-21e95955e6e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662ad-bdd0-4377-85a8-2920d0e24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8e0db-d941-40a2-a7e7-21e95955e6e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855DFE-F507-4CC6-8661-5F0FFB6027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DAB889-5F66-45B9-B7DB-B241EAB2BB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d662ad-bdd0-4377-85a8-2920d0e24e5d"/>
    <ds:schemaRef ds:uri="a8e8e0db-d941-40a2-a7e7-21e95955e6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C0157D0-B87D-4619-82B4-62AC73707AB5}">
  <ds:schemaRefs>
    <ds:schemaRef ds:uri="http://purl.org/dc/elements/1.1/"/>
    <ds:schemaRef ds:uri="http://schemas.microsoft.com/office/2006/metadata/properties"/>
    <ds:schemaRef ds:uri="c2d662ad-bdd0-4377-85a8-2920d0e24e5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a8e8e0db-d941-40a2-a7e7-21e95955e6e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MM_16x9_vs7</Template>
  <TotalTime>37685</TotalTime>
  <Words>1171</Words>
  <Application>Microsoft Office PowerPoint</Application>
  <PresentationFormat>On-screen Show (16:9)</PresentationFormat>
  <Paragraphs>195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Corbel</vt:lpstr>
      <vt:lpstr>Times New Roman</vt:lpstr>
      <vt:lpstr>MM_NewBrand</vt:lpstr>
      <vt:lpstr>Point Hudson  Breakwater Improvement Project</vt:lpstr>
      <vt:lpstr>Introduction</vt:lpstr>
      <vt:lpstr>Introduction</vt:lpstr>
      <vt:lpstr>Introduction</vt:lpstr>
      <vt:lpstr>A Challenging Marine Environment</vt:lpstr>
      <vt:lpstr>Design Objectives</vt:lpstr>
      <vt:lpstr>Design Objectives</vt:lpstr>
      <vt:lpstr>Alt. Evaluation: Encapsulation vs. Replacement</vt:lpstr>
      <vt:lpstr>Breakwater Design</vt:lpstr>
      <vt:lpstr>Selected Breakwater Design - Replacement</vt:lpstr>
      <vt:lpstr>Environmental Goals and Benefits</vt:lpstr>
      <vt:lpstr>Project Schedule</vt:lpstr>
      <vt:lpstr>Other Potential Permitting Scenarios/Schedules</vt:lpstr>
      <vt:lpstr>Summary</vt:lpstr>
      <vt:lpstr>Project Costs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 Hudson Marina  Breakwater Rehabilitation/Replacement</dc:title>
  <dc:creator>Joseph Siaw</dc:creator>
  <cp:keywords/>
  <cp:lastModifiedBy>Edgecomb, Evan</cp:lastModifiedBy>
  <cp:revision>146</cp:revision>
  <cp:lastPrinted>2020-02-07T00:06:23Z</cp:lastPrinted>
  <dcterms:created xsi:type="dcterms:W3CDTF">2017-04-21T16:44:45Z</dcterms:created>
  <dcterms:modified xsi:type="dcterms:W3CDTF">2020-06-24T15:53:41Z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0x0101006231E3D97E64814FBF9AC6FC0D152752</vt:lpwstr>
  </property>
  <property fmtid="{D5CDD505-2E9C-101B-9397-08002B2CF9AE}" pid="3" name="_dlc_DocIdItemGuid">
    <vt:lpwstr>84389a3a-dfbe-40bd-aa59-e519cefaab96</vt:lpwstr>
  </property>
  <property fmtid="{D5CDD505-2E9C-101B-9397-08002B2CF9AE}" pid="4" name="DC_Keywords">
    <vt:lpwstr/>
  </property>
  <property fmtid="{D5CDD505-2E9C-101B-9397-08002B2CF9AE}" pid="5" name="TaxKeyword">
    <vt:lpwstr/>
  </property>
  <property fmtid="{D5CDD505-2E9C-101B-9397-08002B2CF9AE}" pid="6" name="Purpose1">
    <vt:lpwstr/>
  </property>
  <property fmtid="{D5CDD505-2E9C-101B-9397-08002B2CF9AE}" pid="7" name="b8c35521773243bb8cfe66fd6c8f2ac1">
    <vt:lpwstr/>
  </property>
  <property fmtid="{D5CDD505-2E9C-101B-9397-08002B2CF9AE}" pid="8" name="n56b361ebf52464ebaebb1c326acc537">
    <vt:lpwstr/>
  </property>
  <property fmtid="{D5CDD505-2E9C-101B-9397-08002B2CF9AE}" pid="9" name="DC Readership">
    <vt:lpwstr/>
  </property>
  <property fmtid="{D5CDD505-2E9C-101B-9397-08002B2CF9AE}" pid="10" name="oa898382b8f94fd1b7bcd71a29ed53f2">
    <vt:lpwstr/>
  </property>
  <property fmtid="{D5CDD505-2E9C-101B-9397-08002B2CF9AE}" pid="11" name="CandC_Purpose">
    <vt:lpwstr/>
  </property>
  <property fmtid="{D5CDD505-2E9C-101B-9397-08002B2CF9AE}" pid="12" name="m9b0327d52e9448bb58c4313467f270b">
    <vt:lpwstr/>
  </property>
  <property fmtid="{D5CDD505-2E9C-101B-9397-08002B2CF9AE}" pid="13" name="h4be2ca529bd4b26895ece4bfd8fe3f1">
    <vt:lpwstr/>
  </property>
  <property fmtid="{D5CDD505-2E9C-101B-9397-08002B2CF9AE}" pid="14" name="i418f58ac4254a8585ae02d898c4a8cb">
    <vt:lpwstr/>
  </property>
  <property fmtid="{D5CDD505-2E9C-101B-9397-08002B2CF9AE}" pid="15" name="n19e3bf717744397a964559db1ab508b">
    <vt:lpwstr/>
  </property>
  <property fmtid="{D5CDD505-2E9C-101B-9397-08002B2CF9AE}" pid="16" name="DC Source">
    <vt:lpwstr/>
  </property>
  <property fmtid="{D5CDD505-2E9C-101B-9397-08002B2CF9AE}" pid="17" name="CandC_Applicability">
    <vt:lpwstr/>
  </property>
  <property fmtid="{D5CDD505-2E9C-101B-9397-08002B2CF9AE}" pid="18" name="ae9bb53e23dd4ea8b7168af87e1050c3">
    <vt:lpwstr/>
  </property>
  <property fmtid="{D5CDD505-2E9C-101B-9397-08002B2CF9AE}" pid="19" name="DC Keywords">
    <vt:lpwstr/>
  </property>
  <property fmtid="{D5CDD505-2E9C-101B-9397-08002B2CF9AE}" pid="20" name="Our_Purpose">
    <vt:lpwstr/>
  </property>
  <property fmtid="{D5CDD505-2E9C-101B-9397-08002B2CF9AE}" pid="21" name="SharedWithUsers">
    <vt:lpwstr>17910;#Sin, Leo;#16759;#Au, Shana;#11019;#Rawat, Arvind S;#8235;#Truman, Adam C;#1069;#Barritt, Adrian</vt:lpwstr>
  </property>
  <property fmtid="{D5CDD505-2E9C-101B-9397-08002B2CF9AE}" pid="22" name="Order">
    <vt:r8>52700</vt:r8>
  </property>
  <property fmtid="{D5CDD505-2E9C-101B-9397-08002B2CF9AE}" pid="23" name="ComplianceAssetId">
    <vt:lpwstr/>
  </property>
</Properties>
</file>